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5" r:id="rId1"/>
  </p:sldMasterIdLst>
  <p:notesMasterIdLst>
    <p:notesMasterId r:id="rId48"/>
  </p:notesMasterIdLst>
  <p:sldIdLst>
    <p:sldId id="256" r:id="rId2"/>
    <p:sldId id="260" r:id="rId3"/>
    <p:sldId id="258" r:id="rId4"/>
    <p:sldId id="261" r:id="rId5"/>
    <p:sldId id="262" r:id="rId6"/>
    <p:sldId id="263" r:id="rId7"/>
    <p:sldId id="301" r:id="rId8"/>
    <p:sldId id="265" r:id="rId9"/>
    <p:sldId id="272" r:id="rId10"/>
    <p:sldId id="273" r:id="rId11"/>
    <p:sldId id="267" r:id="rId12"/>
    <p:sldId id="264" r:id="rId13"/>
    <p:sldId id="274" r:id="rId14"/>
    <p:sldId id="269" r:id="rId15"/>
    <p:sldId id="268" r:id="rId16"/>
    <p:sldId id="275" r:id="rId17"/>
    <p:sldId id="276" r:id="rId18"/>
    <p:sldId id="304" r:id="rId19"/>
    <p:sldId id="306" r:id="rId20"/>
    <p:sldId id="283" r:id="rId21"/>
    <p:sldId id="280" r:id="rId22"/>
    <p:sldId id="281" r:id="rId23"/>
    <p:sldId id="282" r:id="rId24"/>
    <p:sldId id="277" r:id="rId25"/>
    <p:sldId id="278" r:id="rId26"/>
    <p:sldId id="279" r:id="rId27"/>
    <p:sldId id="284" r:id="rId28"/>
    <p:sldId id="286" r:id="rId29"/>
    <p:sldId id="302" r:id="rId30"/>
    <p:sldId id="287" r:id="rId31"/>
    <p:sldId id="285" r:id="rId32"/>
    <p:sldId id="289" r:id="rId33"/>
    <p:sldId id="309" r:id="rId34"/>
    <p:sldId id="291" r:id="rId35"/>
    <p:sldId id="292" r:id="rId36"/>
    <p:sldId id="293" r:id="rId37"/>
    <p:sldId id="300" r:id="rId38"/>
    <p:sldId id="308" r:id="rId39"/>
    <p:sldId id="296" r:id="rId40"/>
    <p:sldId id="290" r:id="rId41"/>
    <p:sldId id="294" r:id="rId42"/>
    <p:sldId id="307" r:id="rId43"/>
    <p:sldId id="295" r:id="rId44"/>
    <p:sldId id="298" r:id="rId45"/>
    <p:sldId id="299" r:id="rId46"/>
    <p:sldId id="303" r:id="rId47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919"/>
    <p:restoredTop sz="77540"/>
  </p:normalViewPr>
  <p:slideViewPr>
    <p:cSldViewPr snapToGrid="0" snapToObjects="1">
      <p:cViewPr>
        <p:scale>
          <a:sx n="70" d="100"/>
          <a:sy n="70" d="100"/>
        </p:scale>
        <p:origin x="352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D6774-CD82-D746-99FB-D1B2B3EBF6F5}" type="datetimeFigureOut">
              <a:rPr lang="sk-SK" smtClean="0"/>
              <a:t>23.8.21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64B68-3FD0-BF43-9ECC-A22ECD1FA26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86096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64B68-3FD0-BF43-9ECC-A22ECD1FA264}" type="slidenum">
              <a:rPr lang="sk-SK" smtClean="0"/>
              <a:t>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22362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64B68-3FD0-BF43-9ECC-A22ECD1FA264}" type="slidenum">
              <a:rPr lang="sk-SK" smtClean="0"/>
              <a:t>22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00176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64B68-3FD0-BF43-9ECC-A22ECD1FA264}" type="slidenum">
              <a:rPr lang="sk-SK" smtClean="0"/>
              <a:t>24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68344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64B68-3FD0-BF43-9ECC-A22ECD1FA264}" type="slidenum">
              <a:rPr lang="sk-SK" smtClean="0"/>
              <a:t>36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01329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64B68-3FD0-BF43-9ECC-A22ECD1FA264}" type="slidenum">
              <a:rPr lang="sk-SK" smtClean="0"/>
              <a:t>37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32246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64B68-3FD0-BF43-9ECC-A22ECD1FA264}" type="slidenum">
              <a:rPr lang="sk-SK" smtClean="0"/>
              <a:t>46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21520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64B68-3FD0-BF43-9ECC-A22ECD1FA264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59860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64B68-3FD0-BF43-9ECC-A22ECD1FA264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30368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64B68-3FD0-BF43-9ECC-A22ECD1FA264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27051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64B68-3FD0-BF43-9ECC-A22ECD1FA264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32422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64B68-3FD0-BF43-9ECC-A22ECD1FA264}" type="slidenum">
              <a:rPr lang="sk-SK" smtClean="0"/>
              <a:t>12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04502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64B68-3FD0-BF43-9ECC-A22ECD1FA264}" type="slidenum">
              <a:rPr lang="sk-SK" smtClean="0"/>
              <a:t>13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4997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64B68-3FD0-BF43-9ECC-A22ECD1FA264}" type="slidenum">
              <a:rPr lang="sk-SK" smtClean="0"/>
              <a:t>15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83687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64B68-3FD0-BF43-9ECC-A22ECD1FA264}" type="slidenum">
              <a:rPr lang="sk-SK" smtClean="0"/>
              <a:t>21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33317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25ADD-A82D-FB46-A0D7-F08995C80796}" type="datetime1">
              <a:rPr lang="sk-SK" smtClean="0"/>
              <a:t>23.8.21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35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1D63-0DE4-3547-87CF-C6F4BE2549A1}" type="datetime1">
              <a:rPr lang="sk-SK" smtClean="0"/>
              <a:t>23.8.21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12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560D-C7E3-5E47-8909-F908DA287213}" type="datetime1">
              <a:rPr lang="sk-SK" smtClean="0"/>
              <a:t>23.8.21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94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7E257-87F1-5247-80E4-6FAADC1227E5}" type="datetime1">
              <a:rPr lang="sk-SK" smtClean="0"/>
              <a:t>23.8.21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75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DD5D-055E-E241-ABA4-D308610E7DDD}" type="datetime1">
              <a:rPr lang="sk-SK" smtClean="0"/>
              <a:t>23.8.21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2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38822-0451-1B4A-930A-E397C53DF35F}" type="datetime1">
              <a:rPr lang="sk-SK" smtClean="0"/>
              <a:t>23.8.21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Talk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09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4FA8-1590-984C-A52E-74CD7EB984B0}" type="datetime1">
              <a:rPr lang="sk-SK" smtClean="0"/>
              <a:t>23.8.21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Talk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1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857D3-72B6-474C-9D3A-71860131E3D3}" type="datetime1">
              <a:rPr lang="sk-SK" smtClean="0"/>
              <a:t>23.8.21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Talk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5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2B718-24B8-F74E-BA2C-7715ED99249B}" type="datetime1">
              <a:rPr lang="sk-SK" smtClean="0"/>
              <a:t>23.8.21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Talk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3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D512B-DD1D-7D4D-93BA-33BA4BED421B}" type="datetime1">
              <a:rPr lang="sk-SK" smtClean="0"/>
              <a:t>23.8.21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Talk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9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85C73-8C0B-B645-8E3B-CA8C48C25282}" type="datetime1">
              <a:rPr lang="sk-SK" smtClean="0"/>
              <a:t>23.8.21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Talk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2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BCDC48BD-40C1-B144-9F79-6485D3496316}" type="datetime1">
              <a:rPr lang="sk-SK" smtClean="0"/>
              <a:t>23.8.21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Deep Learning Talk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08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svg"/><Relationship Id="rId7" Type="http://schemas.openxmlformats.org/officeDocument/2006/relationships/image" Target="../media/image2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12.svg"/><Relationship Id="rId10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ubuntu@ec2-3-134-87-153.us-east-2.compute.amazonaws.com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ce-lab-sk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lbumentations.ai/docs/api_reference/augmentations/transforms/#albumentations.augmentations.transforms.RandomGamma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github.com/zhixuhao/unet/blob/master/model.py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brázok 8" descr="Obrázok, na ktorom je text&#10;&#10;Automaticky generovaný popis">
            <a:extLst>
              <a:ext uri="{FF2B5EF4-FFF2-40B4-BE49-F238E27FC236}">
                <a16:creationId xmlns:a16="http://schemas.microsoft.com/office/drawing/2014/main" id="{F23B1B53-7011-A346-B4E5-B39482BC5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34"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A3D4282-8ABE-6541-B382-0C505852A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sk-SK" sz="6600" b="1" dirty="0" err="1">
                <a:solidFill>
                  <a:srgbClr val="FFFFFF"/>
                </a:solidFill>
              </a:rPr>
              <a:t>Deep</a:t>
            </a:r>
            <a:r>
              <a:rPr lang="sk-SK" sz="6600" b="1" dirty="0">
                <a:solidFill>
                  <a:srgbClr val="FFFFFF"/>
                </a:solidFill>
              </a:rPr>
              <a:t> </a:t>
            </a:r>
            <a:r>
              <a:rPr lang="sk-SK" sz="6600" b="1" dirty="0" err="1">
                <a:solidFill>
                  <a:srgbClr val="FFFFFF"/>
                </a:solidFill>
              </a:rPr>
              <a:t>learning</a:t>
            </a:r>
            <a:r>
              <a:rPr lang="sk-SK" sz="6600" b="1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A2425BA-CEBB-6841-A0B5-930ABDB57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r>
              <a:rPr lang="sk-SK" sz="2800" dirty="0">
                <a:solidFill>
                  <a:srgbClr val="FFFFFF"/>
                </a:solidFill>
                <a:latin typeface="+mj-lt"/>
              </a:rPr>
              <a:t>VIERA MASLEJ KREŠŇÁKOVÁ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utoShape 2" descr="SPACE::LAB">
            <a:extLst>
              <a:ext uri="{FF2B5EF4-FFF2-40B4-BE49-F238E27FC236}">
                <a16:creationId xmlns:a16="http://schemas.microsoft.com/office/drawing/2014/main" id="{27A3D1F4-9CC6-2E41-B63A-CA448B8C3A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31300" y="289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9F432AE-7CB6-374D-98A4-BBCB669B9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52" y="264020"/>
            <a:ext cx="2982618" cy="44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97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ravouholník 6">
            <a:extLst>
              <a:ext uri="{FF2B5EF4-FFF2-40B4-BE49-F238E27FC236}">
                <a16:creationId xmlns:a16="http://schemas.microsoft.com/office/drawing/2014/main" id="{5610CE48-A88F-F44D-A7A9-925AE3CCACB4}"/>
              </a:ext>
            </a:extLst>
          </p:cNvPr>
          <p:cNvSpPr/>
          <p:nvPr/>
        </p:nvSpPr>
        <p:spPr>
          <a:xfrm>
            <a:off x="669852" y="870596"/>
            <a:ext cx="4887382" cy="3747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cap="all" spc="30" dirty="0" err="1">
                <a:latin typeface="+mj-lt"/>
                <a:ea typeface="+mj-ea"/>
                <a:cs typeface="+mj-cs"/>
              </a:rPr>
              <a:t>UNSupervised</a:t>
            </a:r>
            <a:r>
              <a:rPr lang="en-US" sz="5400" b="1" cap="all" spc="30" dirty="0">
                <a:latin typeface="+mj-lt"/>
                <a:ea typeface="+mj-ea"/>
                <a:cs typeface="+mj-cs"/>
              </a:rPr>
              <a:t> learning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rázok 3">
            <a:extLst>
              <a:ext uri="{FF2B5EF4-FFF2-40B4-BE49-F238E27FC236}">
                <a16:creationId xmlns:a16="http://schemas.microsoft.com/office/drawing/2014/main" id="{494698B0-EFDB-7548-B5C4-3D5467421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338" y="1920289"/>
            <a:ext cx="6212562" cy="3993790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A3D351C3-4033-0446-BBB6-32349F420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30" y="299007"/>
            <a:ext cx="11178370" cy="6110732"/>
          </a:xfrm>
          <a:prstGeom prst="rect">
            <a:avLst/>
          </a:prstGeom>
        </p:spPr>
      </p:pic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212F4A1C-8D4B-3E4C-9A15-0651BA28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0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avouholník 5">
            <a:extLst>
              <a:ext uri="{FF2B5EF4-FFF2-40B4-BE49-F238E27FC236}">
                <a16:creationId xmlns:a16="http://schemas.microsoft.com/office/drawing/2014/main" id="{2BC8A5B2-7C07-364C-90F1-A9C0EC2127B1}"/>
              </a:ext>
            </a:extLst>
          </p:cNvPr>
          <p:cNvSpPr/>
          <p:nvPr/>
        </p:nvSpPr>
        <p:spPr>
          <a:xfrm>
            <a:off x="1284683" y="2644170"/>
            <a:ext cx="962263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k-SK" sz="4800" b="1" cap="all" spc="30" dirty="0" err="1"/>
              <a:t>Reinforcement</a:t>
            </a:r>
            <a:r>
              <a:rPr lang="sk-SK" sz="4800" b="1" cap="all" spc="30" dirty="0"/>
              <a:t> </a:t>
            </a:r>
            <a:r>
              <a:rPr lang="sk-SK" sz="4800" b="1" cap="all" spc="30" dirty="0" err="1"/>
              <a:t>learning</a:t>
            </a:r>
            <a:endParaRPr lang="sk-SK" sz="4800" b="1" cap="all" spc="30" dirty="0"/>
          </a:p>
          <a:p>
            <a:pPr algn="ctr"/>
            <a:r>
              <a:rPr lang="sk-SK" sz="3600" b="1" cap="all" spc="30" dirty="0"/>
              <a:t>Učenie odmenou a trestom</a:t>
            </a:r>
          </a:p>
        </p:txBody>
      </p:sp>
      <p:pic>
        <p:nvPicPr>
          <p:cNvPr id="11" name="Obrázok 10">
            <a:extLst>
              <a:ext uri="{FF2B5EF4-FFF2-40B4-BE49-F238E27FC236}">
                <a16:creationId xmlns:a16="http://schemas.microsoft.com/office/drawing/2014/main" id="{D507ED54-05EA-9B41-A155-EF9A6D8BF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26" y="1124465"/>
            <a:ext cx="6273785" cy="4124754"/>
          </a:xfrm>
          <a:prstGeom prst="rect">
            <a:avLst/>
          </a:prstGeom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E0FF61B8-DE7F-AD4F-AD50-BA79CD38F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78" y="1223050"/>
            <a:ext cx="5583728" cy="4124754"/>
          </a:xfrm>
          <a:prstGeom prst="rect">
            <a:avLst/>
          </a:prstGeom>
        </p:spPr>
      </p:pic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0D14934E-7409-D04B-B075-414ADBDD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6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uholník 6">
            <a:extLst>
              <a:ext uri="{FF2B5EF4-FFF2-40B4-BE49-F238E27FC236}">
                <a16:creationId xmlns:a16="http://schemas.microsoft.com/office/drawing/2014/main" id="{FDA78E6A-0B4E-E645-9076-C42A51B0FEA4}"/>
              </a:ext>
            </a:extLst>
          </p:cNvPr>
          <p:cNvSpPr/>
          <p:nvPr/>
        </p:nvSpPr>
        <p:spPr>
          <a:xfrm>
            <a:off x="265087" y="198408"/>
            <a:ext cx="11455879" cy="6159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B770F3BD-38D8-534F-922D-187775DE06D2}"/>
              </a:ext>
            </a:extLst>
          </p:cNvPr>
          <p:cNvSpPr txBox="1"/>
          <p:nvPr/>
        </p:nvSpPr>
        <p:spPr>
          <a:xfrm>
            <a:off x="2990336" y="1297460"/>
            <a:ext cx="600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k-S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CE0997-FE30-E34E-822C-6107C075A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84" y="0"/>
            <a:ext cx="10363743" cy="701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1833B751-5DE3-9143-B6F8-FB5235847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21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okTextu 6">
            <a:extLst>
              <a:ext uri="{FF2B5EF4-FFF2-40B4-BE49-F238E27FC236}">
                <a16:creationId xmlns:a16="http://schemas.microsoft.com/office/drawing/2014/main" id="{C4B94D03-FE98-F245-92D3-80879D949B2F}"/>
              </a:ext>
            </a:extLst>
          </p:cNvPr>
          <p:cNvSpPr txBox="1"/>
          <p:nvPr/>
        </p:nvSpPr>
        <p:spPr>
          <a:xfrm>
            <a:off x="4444746" y="1106955"/>
            <a:ext cx="3302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6000" b="1" dirty="0">
                <a:latin typeface="+mj-lt"/>
              </a:rPr>
              <a:t>BIG DATA</a:t>
            </a:r>
          </a:p>
        </p:txBody>
      </p:sp>
      <p:sp>
        <p:nvSpPr>
          <p:cNvPr id="8" name="Pravouholník 7">
            <a:extLst>
              <a:ext uri="{FF2B5EF4-FFF2-40B4-BE49-F238E27FC236}">
                <a16:creationId xmlns:a16="http://schemas.microsoft.com/office/drawing/2014/main" id="{348EAD7E-5EB3-4647-8BD9-A50BFBD2CDDF}"/>
              </a:ext>
            </a:extLst>
          </p:cNvPr>
          <p:cNvSpPr/>
          <p:nvPr/>
        </p:nvSpPr>
        <p:spPr>
          <a:xfrm>
            <a:off x="810883" y="2380891"/>
            <a:ext cx="1059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k-SK" sz="3600" dirty="0">
                <a:solidFill>
                  <a:srgbClr val="000000"/>
                </a:solidFill>
              </a:rPr>
              <a:t>Azda najpou</a:t>
            </a:r>
            <a:r>
              <a:rPr lang="sk-SK" sz="3600" dirty="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ž</a:t>
            </a:r>
            <a:r>
              <a:rPr lang="sk-SK" sz="3600" dirty="0">
                <a:solidFill>
                  <a:srgbClr val="000000"/>
                </a:solidFill>
              </a:rPr>
              <a:t>ívanejšou definíciou pre big </a:t>
            </a:r>
            <a:r>
              <a:rPr lang="sk-SK" sz="3600" dirty="0" err="1">
                <a:solidFill>
                  <a:srgbClr val="000000"/>
                </a:solidFill>
              </a:rPr>
              <a:t>data</a:t>
            </a:r>
            <a:r>
              <a:rPr lang="sk-SK" sz="3600" dirty="0">
                <a:solidFill>
                  <a:srgbClr val="000000"/>
                </a:solidFill>
              </a:rPr>
              <a:t> je </a:t>
            </a:r>
            <a:r>
              <a:rPr lang="sk-SK" sz="3600" dirty="0" err="1">
                <a:solidFill>
                  <a:srgbClr val="000000"/>
                </a:solidFill>
              </a:rPr>
              <a:t>Gartnerova</a:t>
            </a:r>
            <a:r>
              <a:rPr lang="sk-SK" sz="3600" dirty="0">
                <a:solidFill>
                  <a:srgbClr val="000000"/>
                </a:solidFill>
              </a:rPr>
              <a:t> definícia z roku 2001. Big </a:t>
            </a:r>
            <a:r>
              <a:rPr lang="sk-SK" sz="3600" dirty="0" err="1">
                <a:solidFill>
                  <a:srgbClr val="000000"/>
                </a:solidFill>
              </a:rPr>
              <a:t>data</a:t>
            </a:r>
            <a:r>
              <a:rPr lang="sk-SK" sz="3600" dirty="0">
                <a:solidFill>
                  <a:srgbClr val="000000"/>
                </a:solidFill>
              </a:rPr>
              <a:t> sú dáta, ktoré pozostávajú </a:t>
            </a:r>
            <a:r>
              <a:rPr lang="sk-SK" sz="3600" b="1" dirty="0"/>
              <a:t>z obrovského a rýchlo rastúceho objemu dát</a:t>
            </a:r>
            <a:r>
              <a:rPr lang="sk-SK" sz="3600" dirty="0">
                <a:solidFill>
                  <a:srgbClr val="000000"/>
                </a:solidFill>
              </a:rPr>
              <a:t>. V angličtine je táto definícia známa ako tri V (z anglického, </a:t>
            </a:r>
            <a:r>
              <a:rPr lang="sk-SK" sz="3600" dirty="0" err="1">
                <a:solidFill>
                  <a:srgbClr val="000000"/>
                </a:solidFill>
              </a:rPr>
              <a:t>volume</a:t>
            </a:r>
            <a:r>
              <a:rPr lang="sk-SK" sz="3600" dirty="0">
                <a:solidFill>
                  <a:srgbClr val="000000"/>
                </a:solidFill>
              </a:rPr>
              <a:t>, variety a </a:t>
            </a:r>
            <a:r>
              <a:rPr lang="sk-SK" sz="3600" dirty="0" err="1">
                <a:solidFill>
                  <a:srgbClr val="000000"/>
                </a:solidFill>
              </a:rPr>
              <a:t>velocity</a:t>
            </a:r>
            <a:r>
              <a:rPr lang="sk-SK" sz="3600" dirty="0">
                <a:solidFill>
                  <a:srgbClr val="000000"/>
                </a:solidFill>
              </a:rPr>
              <a:t>).</a:t>
            </a:r>
            <a:endParaRPr lang="sk-SK" sz="3600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40E98A27-ACB0-804D-9074-972543732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53"/>
          <a:stretch/>
        </p:blipFill>
        <p:spPr>
          <a:xfrm>
            <a:off x="433608" y="912663"/>
            <a:ext cx="11324782" cy="5032674"/>
          </a:xfrm>
          <a:prstGeom prst="rect">
            <a:avLst/>
          </a:prstGeom>
        </p:spPr>
      </p:pic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6DC234C9-6F1F-8841-8186-69A097C50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6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uholník 4">
            <a:extLst>
              <a:ext uri="{FF2B5EF4-FFF2-40B4-BE49-F238E27FC236}">
                <a16:creationId xmlns:a16="http://schemas.microsoft.com/office/drawing/2014/main" id="{E3E732FB-F6FF-1D48-B5A0-9FC5850529E9}"/>
              </a:ext>
            </a:extLst>
          </p:cNvPr>
          <p:cNvSpPr/>
          <p:nvPr/>
        </p:nvSpPr>
        <p:spPr>
          <a:xfrm>
            <a:off x="1251206" y="2811990"/>
            <a:ext cx="91881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k-SK" sz="6000" b="1" cap="all" spc="30" dirty="0" err="1">
                <a:latin typeface="+mj-lt"/>
              </a:rPr>
              <a:t>Deep</a:t>
            </a:r>
            <a:r>
              <a:rPr lang="sk-SK" sz="6000" b="1" cap="all" spc="30" dirty="0">
                <a:latin typeface="+mj-lt"/>
              </a:rPr>
              <a:t> </a:t>
            </a:r>
            <a:r>
              <a:rPr lang="sk-SK" sz="6000" b="1" cap="all" spc="30" dirty="0" err="1">
                <a:latin typeface="+mj-lt"/>
              </a:rPr>
              <a:t>learning</a:t>
            </a:r>
            <a:r>
              <a:rPr lang="sk-SK" sz="6000" b="1" cap="all" spc="30" dirty="0">
                <a:latin typeface="+mj-lt"/>
              </a:rPr>
              <a:t> (DL)</a:t>
            </a:r>
          </a:p>
        </p:txBody>
      </p:sp>
      <p:grpSp>
        <p:nvGrpSpPr>
          <p:cNvPr id="6" name="Skupina 5">
            <a:extLst>
              <a:ext uri="{FF2B5EF4-FFF2-40B4-BE49-F238E27FC236}">
                <a16:creationId xmlns:a16="http://schemas.microsoft.com/office/drawing/2014/main" id="{C07E6B50-5EE5-904D-8340-4C74A2EEB15F}"/>
              </a:ext>
            </a:extLst>
          </p:cNvPr>
          <p:cNvGrpSpPr/>
          <p:nvPr/>
        </p:nvGrpSpPr>
        <p:grpSpPr>
          <a:xfrm>
            <a:off x="2922836" y="728012"/>
            <a:ext cx="5847408" cy="5401976"/>
            <a:chOff x="3054304" y="735502"/>
            <a:chExt cx="5847408" cy="5401976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C55EDBBC-E134-E94E-91EA-1A05748B5F47}"/>
                </a:ext>
              </a:extLst>
            </p:cNvPr>
            <p:cNvGrpSpPr/>
            <p:nvPr/>
          </p:nvGrpSpPr>
          <p:grpSpPr>
            <a:xfrm>
              <a:off x="3054304" y="735502"/>
              <a:ext cx="5847408" cy="5401976"/>
              <a:chOff x="2752895" y="764046"/>
              <a:chExt cx="5847408" cy="5401976"/>
            </a:xfrm>
          </p:grpSpPr>
          <p:sp>
            <p:nvSpPr>
              <p:cNvPr id="7" name="Ovál 6">
                <a:extLst>
                  <a:ext uri="{FF2B5EF4-FFF2-40B4-BE49-F238E27FC236}">
                    <a16:creationId xmlns:a16="http://schemas.microsoft.com/office/drawing/2014/main" id="{7D2D67E0-4A2B-F547-AA34-DDAE5E436B81}"/>
                  </a:ext>
                </a:extLst>
              </p:cNvPr>
              <p:cNvSpPr/>
              <p:nvPr/>
            </p:nvSpPr>
            <p:spPr>
              <a:xfrm>
                <a:off x="2752895" y="764046"/>
                <a:ext cx="5847408" cy="5401976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k-SK" dirty="0"/>
              </a:p>
            </p:txBody>
          </p:sp>
          <p:sp>
            <p:nvSpPr>
              <p:cNvPr id="9" name="BlokTextu 8">
                <a:extLst>
                  <a:ext uri="{FF2B5EF4-FFF2-40B4-BE49-F238E27FC236}">
                    <a16:creationId xmlns:a16="http://schemas.microsoft.com/office/drawing/2014/main" id="{4DAD376D-5A93-0B46-B701-C0E6AB81E4CC}"/>
                  </a:ext>
                </a:extLst>
              </p:cNvPr>
              <p:cNvSpPr txBox="1"/>
              <p:nvPr/>
            </p:nvSpPr>
            <p:spPr>
              <a:xfrm>
                <a:off x="6096000" y="1278793"/>
                <a:ext cx="7290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k-SK" sz="2800" b="1" dirty="0"/>
                  <a:t>AI</a:t>
                </a:r>
              </a:p>
            </p:txBody>
          </p:sp>
          <p:pic>
            <p:nvPicPr>
              <p:cNvPr id="11" name="Grafický objekt 10" descr="Umelá inteligencia obrys">
                <a:extLst>
                  <a:ext uri="{FF2B5EF4-FFF2-40B4-BE49-F238E27FC236}">
                    <a16:creationId xmlns:a16="http://schemas.microsoft.com/office/drawing/2014/main" id="{F42DA49E-3EAD-5D4B-9957-8CFDBE59F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063609" y="100625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6" name="Skupina 15">
              <a:extLst>
                <a:ext uri="{FF2B5EF4-FFF2-40B4-BE49-F238E27FC236}">
                  <a16:creationId xmlns:a16="http://schemas.microsoft.com/office/drawing/2014/main" id="{5D081B6E-660C-4E4F-B06F-C9B0AFD53D28}"/>
                </a:ext>
              </a:extLst>
            </p:cNvPr>
            <p:cNvGrpSpPr/>
            <p:nvPr/>
          </p:nvGrpSpPr>
          <p:grpSpPr>
            <a:xfrm>
              <a:off x="3698187" y="2007699"/>
              <a:ext cx="4559643" cy="4114799"/>
              <a:chOff x="7835041" y="2374572"/>
              <a:chExt cx="4559643" cy="4114799"/>
            </a:xfrm>
          </p:grpSpPr>
          <p:sp>
            <p:nvSpPr>
              <p:cNvPr id="8" name="Ovál 7">
                <a:extLst>
                  <a:ext uri="{FF2B5EF4-FFF2-40B4-BE49-F238E27FC236}">
                    <a16:creationId xmlns:a16="http://schemas.microsoft.com/office/drawing/2014/main" id="{32A9565C-A84B-5F46-8234-D939F5ABE6F3}"/>
                  </a:ext>
                </a:extLst>
              </p:cNvPr>
              <p:cNvSpPr/>
              <p:nvPr/>
            </p:nvSpPr>
            <p:spPr>
              <a:xfrm>
                <a:off x="7835041" y="2374572"/>
                <a:ext cx="4559643" cy="411479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k-SK" dirty="0"/>
              </a:p>
            </p:txBody>
          </p:sp>
          <p:pic>
            <p:nvPicPr>
              <p:cNvPr id="13" name="Grafický objekt 12" descr="Jedno ozubené koliesko obrys">
                <a:extLst>
                  <a:ext uri="{FF2B5EF4-FFF2-40B4-BE49-F238E27FC236}">
                    <a16:creationId xmlns:a16="http://schemas.microsoft.com/office/drawing/2014/main" id="{C67FF7CC-70A0-2949-8901-C0C630EAE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657663" y="270553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" name="BlokTextu 14">
                <a:extLst>
                  <a:ext uri="{FF2B5EF4-FFF2-40B4-BE49-F238E27FC236}">
                    <a16:creationId xmlns:a16="http://schemas.microsoft.com/office/drawing/2014/main" id="{D5450675-9E46-9342-A556-EF07BC3F52E6}"/>
                  </a:ext>
                </a:extLst>
              </p:cNvPr>
              <p:cNvSpPr txBox="1"/>
              <p:nvPr/>
            </p:nvSpPr>
            <p:spPr>
              <a:xfrm>
                <a:off x="10572063" y="2905780"/>
                <a:ext cx="7738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k-SK" sz="2800" b="1" dirty="0"/>
                  <a:t>ML</a:t>
                </a:r>
              </a:p>
            </p:txBody>
          </p:sp>
        </p:grpSp>
      </p:grp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03421EFF-A131-C840-BCBD-04FFFFE53AA7}"/>
              </a:ext>
            </a:extLst>
          </p:cNvPr>
          <p:cNvGrpSpPr/>
          <p:nvPr/>
        </p:nvGrpSpPr>
        <p:grpSpPr>
          <a:xfrm>
            <a:off x="6578683" y="2491938"/>
            <a:ext cx="3739240" cy="3583591"/>
            <a:chOff x="9209342" y="2393796"/>
            <a:chExt cx="3739240" cy="3583591"/>
          </a:xfrm>
        </p:grpSpPr>
        <p:sp>
          <p:nvSpPr>
            <p:cNvPr id="18" name="Ovál 17">
              <a:extLst>
                <a:ext uri="{FF2B5EF4-FFF2-40B4-BE49-F238E27FC236}">
                  <a16:creationId xmlns:a16="http://schemas.microsoft.com/office/drawing/2014/main" id="{215A1941-6DC2-1A42-984B-272E6DC0500A}"/>
                </a:ext>
              </a:extLst>
            </p:cNvPr>
            <p:cNvSpPr/>
            <p:nvPr/>
          </p:nvSpPr>
          <p:spPr>
            <a:xfrm>
              <a:off x="9209342" y="2393796"/>
              <a:ext cx="3739240" cy="35835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k-SK" dirty="0"/>
            </a:p>
          </p:txBody>
        </p:sp>
        <p:sp>
          <p:nvSpPr>
            <p:cNvPr id="19" name="BlokTextu 18">
              <a:extLst>
                <a:ext uri="{FF2B5EF4-FFF2-40B4-BE49-F238E27FC236}">
                  <a16:creationId xmlns:a16="http://schemas.microsoft.com/office/drawing/2014/main" id="{B8B666A3-9875-C343-AC60-1223A0ACC6E8}"/>
                </a:ext>
              </a:extLst>
            </p:cNvPr>
            <p:cNvSpPr txBox="1"/>
            <p:nvPr/>
          </p:nvSpPr>
          <p:spPr>
            <a:xfrm>
              <a:off x="10987651" y="3957281"/>
              <a:ext cx="18093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sz="2400" b="1" dirty="0"/>
                <a:t>DATA SCIENCE</a:t>
              </a:r>
            </a:p>
          </p:txBody>
        </p:sp>
        <p:pic>
          <p:nvPicPr>
            <p:cNvPr id="21" name="Grafický objekt 20" descr="Výskum obrys">
              <a:extLst>
                <a:ext uri="{FF2B5EF4-FFF2-40B4-BE49-F238E27FC236}">
                  <a16:creationId xmlns:a16="http://schemas.microsoft.com/office/drawing/2014/main" id="{806BAB89-79F6-474E-9071-53C4FC207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08430" y="3042881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BCE8EF5-3DD9-7F42-A77D-0EE96533AF24}"/>
              </a:ext>
            </a:extLst>
          </p:cNvPr>
          <p:cNvGrpSpPr/>
          <p:nvPr/>
        </p:nvGrpSpPr>
        <p:grpSpPr>
          <a:xfrm>
            <a:off x="4398241" y="3141023"/>
            <a:ext cx="3279268" cy="2993724"/>
            <a:chOff x="4811047" y="3387977"/>
            <a:chExt cx="2788992" cy="2706401"/>
          </a:xfrm>
        </p:grpSpPr>
        <p:sp>
          <p:nvSpPr>
            <p:cNvPr id="2" name="Ovál 1">
              <a:extLst>
                <a:ext uri="{FF2B5EF4-FFF2-40B4-BE49-F238E27FC236}">
                  <a16:creationId xmlns:a16="http://schemas.microsoft.com/office/drawing/2014/main" id="{62859C1C-3B25-184C-AB27-04A6C82B1210}"/>
                </a:ext>
              </a:extLst>
            </p:cNvPr>
            <p:cNvSpPr/>
            <p:nvPr/>
          </p:nvSpPr>
          <p:spPr>
            <a:xfrm>
              <a:off x="4811047" y="3387977"/>
              <a:ext cx="2788992" cy="270640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k-SK" dirty="0"/>
            </a:p>
          </p:txBody>
        </p:sp>
        <p:pic>
          <p:nvPicPr>
            <p:cNvPr id="4" name="Grafický objekt 3" descr="Mozog obrys">
              <a:extLst>
                <a:ext uri="{FF2B5EF4-FFF2-40B4-BE49-F238E27FC236}">
                  <a16:creationId xmlns:a16="http://schemas.microsoft.com/office/drawing/2014/main" id="{57B3B0A5-3318-9F40-87EA-E15072534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788632"/>
              <a:ext cx="914400" cy="914400"/>
            </a:xfrm>
            <a:prstGeom prst="rect">
              <a:avLst/>
            </a:prstGeom>
          </p:spPr>
        </p:pic>
        <p:sp>
          <p:nvSpPr>
            <p:cNvPr id="10" name="BlokTextu 9">
              <a:extLst>
                <a:ext uri="{FF2B5EF4-FFF2-40B4-BE49-F238E27FC236}">
                  <a16:creationId xmlns:a16="http://schemas.microsoft.com/office/drawing/2014/main" id="{E5BBDFB9-788D-B84B-84D4-FA6FC367E707}"/>
                </a:ext>
              </a:extLst>
            </p:cNvPr>
            <p:cNvSpPr txBox="1"/>
            <p:nvPr/>
          </p:nvSpPr>
          <p:spPr>
            <a:xfrm>
              <a:off x="6532367" y="4006752"/>
              <a:ext cx="7618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sz="2800" b="1" dirty="0"/>
                <a:t>DL</a:t>
              </a:r>
            </a:p>
          </p:txBody>
        </p:sp>
      </p:grpSp>
      <p:grpSp>
        <p:nvGrpSpPr>
          <p:cNvPr id="25" name="Skupina 24">
            <a:extLst>
              <a:ext uri="{FF2B5EF4-FFF2-40B4-BE49-F238E27FC236}">
                <a16:creationId xmlns:a16="http://schemas.microsoft.com/office/drawing/2014/main" id="{D234DA6C-EC35-AE42-84FF-3C8EC2A706D3}"/>
              </a:ext>
            </a:extLst>
          </p:cNvPr>
          <p:cNvGrpSpPr/>
          <p:nvPr/>
        </p:nvGrpSpPr>
        <p:grpSpPr>
          <a:xfrm>
            <a:off x="6723148" y="4122347"/>
            <a:ext cx="1604513" cy="1624927"/>
            <a:chOff x="6723148" y="4122347"/>
            <a:chExt cx="1604513" cy="1624927"/>
          </a:xfrm>
        </p:grpSpPr>
        <p:sp>
          <p:nvSpPr>
            <p:cNvPr id="17" name="Ovál 16">
              <a:extLst>
                <a:ext uri="{FF2B5EF4-FFF2-40B4-BE49-F238E27FC236}">
                  <a16:creationId xmlns:a16="http://schemas.microsoft.com/office/drawing/2014/main" id="{4FA23EA2-8B90-CA44-9DBE-0A2D353AC0E2}"/>
                </a:ext>
              </a:extLst>
            </p:cNvPr>
            <p:cNvSpPr/>
            <p:nvPr/>
          </p:nvSpPr>
          <p:spPr>
            <a:xfrm>
              <a:off x="6723148" y="4122347"/>
              <a:ext cx="1604513" cy="1624927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sk-SK" b="1" dirty="0"/>
                <a:t>BIG DATA</a:t>
              </a:r>
            </a:p>
          </p:txBody>
        </p:sp>
        <p:pic>
          <p:nvPicPr>
            <p:cNvPr id="23" name="Grafický objekt 22" descr="Databáza obrys">
              <a:extLst>
                <a:ext uri="{FF2B5EF4-FFF2-40B4-BE49-F238E27FC236}">
                  <a16:creationId xmlns:a16="http://schemas.microsoft.com/office/drawing/2014/main" id="{37C9CB36-F6D7-6243-B884-DD28673C4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35134" y="4283734"/>
              <a:ext cx="639029" cy="639029"/>
            </a:xfrm>
            <a:prstGeom prst="rect">
              <a:avLst/>
            </a:prstGeom>
          </p:spPr>
        </p:pic>
      </p:grpSp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3DB4278F-04C0-CF4F-B0FB-54032610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6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F2F741B7-0736-B445-8131-AD086C283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470" y="1240382"/>
            <a:ext cx="7931030" cy="4377236"/>
          </a:xfrm>
          <a:prstGeom prst="rect">
            <a:avLst/>
          </a:prstGeom>
        </p:spPr>
      </p:pic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A5B8410D-E812-B94B-930C-A82BE5CA4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51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2113CF67-2F05-4248-9FFF-7053BADB0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99" y="1382744"/>
            <a:ext cx="5534186" cy="4267559"/>
          </a:xfrm>
          <a:prstGeom prst="rect">
            <a:avLst/>
          </a:prstGeom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87EB40FB-B529-904F-B4EB-B271B5C4CCF4}"/>
              </a:ext>
            </a:extLst>
          </p:cNvPr>
          <p:cNvSpPr txBox="1"/>
          <p:nvPr/>
        </p:nvSpPr>
        <p:spPr>
          <a:xfrm>
            <a:off x="892170" y="950522"/>
            <a:ext cx="488800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cap="all" spc="30" dirty="0">
                <a:latin typeface="+mj-lt"/>
              </a:rPr>
              <a:t>decision Tree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 cap="all" spc="30" dirty="0">
                <a:latin typeface="+mj-lt"/>
              </a:rPr>
              <a:t>(standard ML Model)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358B3930-6175-8540-9FA7-97B0A9B65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87" y="950522"/>
            <a:ext cx="11254025" cy="4835872"/>
          </a:xfrm>
          <a:prstGeom prst="rect">
            <a:avLst/>
          </a:prstGeom>
        </p:spPr>
      </p:pic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821EFA4C-50C0-914C-8B64-3EEB5B93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1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9C822EDA-3539-4543-9A41-1CAF63846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70" y="1861754"/>
            <a:ext cx="10111260" cy="3134491"/>
          </a:xfrm>
          <a:prstGeom prst="rect">
            <a:avLst/>
          </a:prstGeom>
        </p:spPr>
      </p:pic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2CB260D7-7621-EA4D-B914-BCD87C01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17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okTextu 1">
            <a:extLst>
              <a:ext uri="{FF2B5EF4-FFF2-40B4-BE49-F238E27FC236}">
                <a16:creationId xmlns:a16="http://schemas.microsoft.com/office/drawing/2014/main" id="{6E16FA91-F00B-BC4C-B8B8-315956A3998D}"/>
              </a:ext>
            </a:extLst>
          </p:cNvPr>
          <p:cNvSpPr txBox="1"/>
          <p:nvPr/>
        </p:nvSpPr>
        <p:spPr>
          <a:xfrm>
            <a:off x="885825" y="1014412"/>
            <a:ext cx="5386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4000" b="1" dirty="0">
                <a:latin typeface="+mj-lt"/>
              </a:rPr>
              <a:t>PERCEPTRON</a:t>
            </a:r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id="{8861CF7E-4EAC-C940-9891-914C344EE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351" y="1947544"/>
            <a:ext cx="8165721" cy="3896044"/>
          </a:xfrm>
          <a:prstGeom prst="rect">
            <a:avLst/>
          </a:prstGeom>
        </p:spPr>
      </p:pic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188C5F3D-0151-EB42-B14E-F09F0187D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47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okTextu 1">
            <a:extLst>
              <a:ext uri="{FF2B5EF4-FFF2-40B4-BE49-F238E27FC236}">
                <a16:creationId xmlns:a16="http://schemas.microsoft.com/office/drawing/2014/main" id="{6E16FA91-F00B-BC4C-B8B8-315956A3998D}"/>
              </a:ext>
            </a:extLst>
          </p:cNvPr>
          <p:cNvSpPr txBox="1"/>
          <p:nvPr/>
        </p:nvSpPr>
        <p:spPr>
          <a:xfrm>
            <a:off x="757238" y="814387"/>
            <a:ext cx="5986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4000" b="1" dirty="0">
                <a:latin typeface="+mj-lt"/>
              </a:rPr>
              <a:t>DEEP NEURAL NETWORK</a:t>
            </a: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BED5F81D-4AC1-A848-9D8B-94743BF6D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5"/>
          <a:stretch/>
        </p:blipFill>
        <p:spPr>
          <a:xfrm rot="5400000">
            <a:off x="3689584" y="248753"/>
            <a:ext cx="4617570" cy="7205663"/>
          </a:xfrm>
          <a:prstGeom prst="rect">
            <a:avLst/>
          </a:prstGeom>
        </p:spPr>
      </p:pic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FA3E94C6-CD37-964B-A3D6-5E1E1AF05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66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D8F6EB-2DA9-EC4F-8979-281E95092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k-SK" b="1" dirty="0" err="1"/>
              <a:t>artificial</a:t>
            </a:r>
            <a:r>
              <a:rPr lang="sk-SK" b="1" dirty="0"/>
              <a:t> </a:t>
            </a:r>
            <a:r>
              <a:rPr lang="sk-SK" b="1" dirty="0" err="1"/>
              <a:t>intelligence</a:t>
            </a:r>
            <a:r>
              <a:rPr lang="sk-SK" b="1" dirty="0"/>
              <a:t> (AI)</a:t>
            </a:r>
            <a:br>
              <a:rPr lang="sk-SK" b="1" dirty="0"/>
            </a:br>
            <a:r>
              <a:rPr lang="sk-SK" b="1" dirty="0"/>
              <a:t>	</a:t>
            </a:r>
          </a:p>
        </p:txBody>
      </p:sp>
      <p:pic>
        <p:nvPicPr>
          <p:cNvPr id="6" name="Obrázok 5" descr="Obrázok, na ktorom je ozdobené&#10;&#10;Automaticky generovaný popis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2D3D1C7-2960-A549-B704-404EF9C16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38" y="542153"/>
            <a:ext cx="7698259" cy="5773694"/>
          </a:xfrm>
          <a:prstGeom prst="rect">
            <a:avLst/>
          </a:prstGeom>
        </p:spPr>
      </p:pic>
      <p:pic>
        <p:nvPicPr>
          <p:cNvPr id="10" name="Obrázok 9" descr="Obrázok, na ktorom je osoba, žena, vnútri&#10;&#10;Automaticky generovaný popis">
            <a:extLst>
              <a:ext uri="{FF2B5EF4-FFF2-40B4-BE49-F238E27FC236}">
                <a16:creationId xmlns:a16="http://schemas.microsoft.com/office/drawing/2014/main" id="{5B9B2D65-9CF6-C54D-8E46-C95BDD514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56" t="177" r="3828" b="-1"/>
          <a:stretch/>
        </p:blipFill>
        <p:spPr>
          <a:xfrm>
            <a:off x="6096000" y="163722"/>
            <a:ext cx="5792246" cy="4018787"/>
          </a:xfrm>
          <a:prstGeom prst="rect">
            <a:avLst/>
          </a:prstGeom>
        </p:spPr>
      </p:pic>
      <p:pic>
        <p:nvPicPr>
          <p:cNvPr id="8" name="Obrázok 7" descr="Obrázok, na ktorom je osoba, vnútri, nosenie, zavrieť&#10;&#10;Automaticky generovaný popis">
            <a:extLst>
              <a:ext uri="{FF2B5EF4-FFF2-40B4-BE49-F238E27FC236}">
                <a16:creationId xmlns:a16="http://schemas.microsoft.com/office/drawing/2014/main" id="{8BBAF7C2-7045-DE4E-8639-49C1CA5A6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799" y="2035977"/>
            <a:ext cx="5884248" cy="3314117"/>
          </a:xfrm>
          <a:prstGeom prst="rect">
            <a:avLst/>
          </a:prstGeom>
        </p:spPr>
      </p:pic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0D80FA94-8200-814C-983E-1BFB8D7D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054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441071D-F388-174B-9CF0-1D2915F04355}"/>
              </a:ext>
            </a:extLst>
          </p:cNvPr>
          <p:cNvSpPr txBox="1"/>
          <p:nvPr/>
        </p:nvSpPr>
        <p:spPr>
          <a:xfrm>
            <a:off x="669852" y="870596"/>
            <a:ext cx="6404048" cy="1148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cap="all" spc="30" dirty="0">
                <a:latin typeface="+mj-lt"/>
                <a:ea typeface="+mj-ea"/>
                <a:cs typeface="+mj-cs"/>
              </a:rPr>
              <a:t>BACKPROPAGATION</a:t>
            </a:r>
          </a:p>
        </p:txBody>
      </p:sp>
      <p:cxnSp>
        <p:nvCxnSpPr>
          <p:cNvPr id="26" name="Straight Connector 1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rázok 7">
            <a:extLst>
              <a:ext uri="{FF2B5EF4-FFF2-40B4-BE49-F238E27FC236}">
                <a16:creationId xmlns:a16="http://schemas.microsoft.com/office/drawing/2014/main" id="{39561AF0-8A53-8A4A-86CB-8ABEB9A8C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03" b="10292"/>
          <a:stretch/>
        </p:blipFill>
        <p:spPr>
          <a:xfrm>
            <a:off x="2244725" y="1810410"/>
            <a:ext cx="7702550" cy="417699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B2D55E22-BCD0-9F4B-9763-DE2147F6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56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uholník 1">
            <a:extLst>
              <a:ext uri="{FF2B5EF4-FFF2-40B4-BE49-F238E27FC236}">
                <a16:creationId xmlns:a16="http://schemas.microsoft.com/office/drawing/2014/main" id="{90DFC2F8-048B-DE41-B64B-6F48920CB20A}"/>
              </a:ext>
            </a:extLst>
          </p:cNvPr>
          <p:cNvSpPr/>
          <p:nvPr/>
        </p:nvSpPr>
        <p:spPr>
          <a:xfrm>
            <a:off x="850900" y="944518"/>
            <a:ext cx="6096000" cy="3185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cap="all" spc="30" dirty="0">
                <a:latin typeface="+mj-lt"/>
              </a:rPr>
              <a:t>Activation</a:t>
            </a:r>
            <a:r>
              <a:rPr lang="en-US" sz="2400" b="1" cap="all" spc="30" dirty="0">
                <a:latin typeface="+mj-lt"/>
              </a:rPr>
              <a:t>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cap="all" spc="30" dirty="0">
                <a:latin typeface="+mj-lt"/>
              </a:rPr>
              <a:t>Function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400" b="1" cap="all" spc="30" dirty="0">
                <a:latin typeface="+mj-lt"/>
              </a:rPr>
              <a:t>Hidden layer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2400" b="1" cap="all" spc="3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2400" b="1" spc="3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sz="2400" b="1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1" spc="3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cap="all" spc="30" dirty="0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757CD897-E8EA-AB41-A7D1-9C3240283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" t="12163" r="-173" b="5402"/>
          <a:stretch/>
        </p:blipFill>
        <p:spPr>
          <a:xfrm>
            <a:off x="4003004" y="1396999"/>
            <a:ext cx="7338096" cy="4201341"/>
          </a:xfrm>
          <a:prstGeom prst="rect">
            <a:avLst/>
          </a:prstGeom>
        </p:spPr>
      </p:pic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B8E2C22E-EEF9-E54A-B707-1973AA67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57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uholník 1">
            <a:extLst>
              <a:ext uri="{FF2B5EF4-FFF2-40B4-BE49-F238E27FC236}">
                <a16:creationId xmlns:a16="http://schemas.microsoft.com/office/drawing/2014/main" id="{EE24C61B-64DE-9844-B17B-9291449ABB08}"/>
              </a:ext>
            </a:extLst>
          </p:cNvPr>
          <p:cNvSpPr/>
          <p:nvPr/>
        </p:nvSpPr>
        <p:spPr>
          <a:xfrm>
            <a:off x="749300" y="937652"/>
            <a:ext cx="6096000" cy="3185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cap="all" spc="30" dirty="0">
                <a:latin typeface="+mj-lt"/>
              </a:rPr>
              <a:t>Activation</a:t>
            </a:r>
            <a:r>
              <a:rPr lang="en-US" sz="2400" b="1" cap="all" spc="30" dirty="0">
                <a:latin typeface="+mj-lt"/>
              </a:rPr>
              <a:t>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cap="all" spc="30" dirty="0">
                <a:latin typeface="+mj-lt"/>
              </a:rPr>
              <a:t>Function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400" b="1" cap="all" spc="30" dirty="0">
                <a:latin typeface="+mj-lt"/>
              </a:rPr>
              <a:t>Output layer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2400" b="1" cap="all" spc="30" dirty="0">
              <a:latin typeface="+mj-lt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2400" b="1" cap="all" spc="30" dirty="0">
              <a:latin typeface="+mj-lt"/>
            </a:endParaRPr>
          </a:p>
          <a:p>
            <a:pPr marL="285750" indent="-285750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2400" b="1" spc="30" dirty="0">
                <a:latin typeface="+mj-lt"/>
              </a:rPr>
              <a:t>Sigmoid</a:t>
            </a:r>
            <a:endParaRPr lang="en-US" sz="1400" b="1" cap="all" spc="30" dirty="0">
              <a:latin typeface="+mj-lt"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26B9EC8B-31A7-214D-9418-E7EE4AE7E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2" b="7700"/>
          <a:stretch/>
        </p:blipFill>
        <p:spPr>
          <a:xfrm>
            <a:off x="4279122" y="1268537"/>
            <a:ext cx="7200900" cy="4358248"/>
          </a:xfrm>
          <a:prstGeom prst="rect">
            <a:avLst/>
          </a:prstGeom>
        </p:spPr>
      </p:pic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F9B34E07-5ECA-A44D-A5DA-5C806FDA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96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uholník 1">
            <a:extLst>
              <a:ext uri="{FF2B5EF4-FFF2-40B4-BE49-F238E27FC236}">
                <a16:creationId xmlns:a16="http://schemas.microsoft.com/office/drawing/2014/main" id="{EE24C61B-64DE-9844-B17B-9291449ABB08}"/>
              </a:ext>
            </a:extLst>
          </p:cNvPr>
          <p:cNvSpPr/>
          <p:nvPr/>
        </p:nvSpPr>
        <p:spPr>
          <a:xfrm>
            <a:off x="749300" y="937652"/>
            <a:ext cx="6096000" cy="3185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cap="all" spc="30" dirty="0">
                <a:latin typeface="+mj-lt"/>
              </a:rPr>
              <a:t>Activation</a:t>
            </a:r>
            <a:r>
              <a:rPr lang="en-US" sz="2400" b="1" cap="all" spc="30" dirty="0">
                <a:latin typeface="+mj-lt"/>
              </a:rPr>
              <a:t>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cap="all" spc="30" dirty="0">
                <a:latin typeface="+mj-lt"/>
              </a:rPr>
              <a:t>Function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400" b="1" cap="all" spc="30" dirty="0">
                <a:latin typeface="+mj-lt"/>
              </a:rPr>
              <a:t>Output layer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2400" b="1" cap="all" spc="30" dirty="0">
              <a:latin typeface="+mj-lt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2400" b="1" cap="all" spc="30" dirty="0">
              <a:latin typeface="+mj-lt"/>
            </a:endParaRPr>
          </a:p>
          <a:p>
            <a:pPr marL="285750" indent="-285750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2400" b="1" cap="all" spc="30" dirty="0" err="1">
                <a:latin typeface="+mj-lt"/>
              </a:rPr>
              <a:t>softmax</a:t>
            </a:r>
            <a:endParaRPr lang="en-US" sz="1400" b="1" cap="all" spc="30" dirty="0">
              <a:latin typeface="+mj-lt"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67933C61-4B06-F44A-B7D0-3C51BD64D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63" b="5516"/>
          <a:stretch/>
        </p:blipFill>
        <p:spPr>
          <a:xfrm>
            <a:off x="3924300" y="1124959"/>
            <a:ext cx="7141806" cy="4452278"/>
          </a:xfrm>
          <a:prstGeom prst="rect">
            <a:avLst/>
          </a:prstGeom>
        </p:spPr>
      </p:pic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FBD7350E-6C92-0F46-A45C-A896202CD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16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nn.mp4" descr="nnn.mp4">
            <a:hlinkClick r:id="" action="ppaction://media"/>
            <a:extLst>
              <a:ext uri="{FF2B5EF4-FFF2-40B4-BE49-F238E27FC236}">
                <a16:creationId xmlns:a16="http://schemas.microsoft.com/office/drawing/2014/main" id="{DE3D2F4B-AFCF-AD49-8FA4-694C2D844C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2697" y="867767"/>
            <a:ext cx="9106605" cy="5122466"/>
          </a:xfrm>
          <a:prstGeom prst="rect">
            <a:avLst/>
          </a:prstGeom>
        </p:spPr>
      </p:pic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27487C7B-0AC6-DC4E-B1CB-2414C96E9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1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nn2.mp4" descr="nnn2.mp4">
            <a:hlinkClick r:id="" action="ppaction://media"/>
            <a:extLst>
              <a:ext uri="{FF2B5EF4-FFF2-40B4-BE49-F238E27FC236}">
                <a16:creationId xmlns:a16="http://schemas.microsoft.com/office/drawing/2014/main" id="{46764463-5E43-3443-817C-970AEB96E4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6850" y="825103"/>
            <a:ext cx="9258299" cy="5207793"/>
          </a:xfrm>
          <a:prstGeom prst="rect">
            <a:avLst/>
          </a:prstGeom>
        </p:spPr>
      </p:pic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896A3107-C2C2-4A4F-B867-7DEA474B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bľ.mp4" descr="bbľ.mp4">
            <a:hlinkClick r:id="" action="ppaction://media"/>
            <a:extLst>
              <a:ext uri="{FF2B5EF4-FFF2-40B4-BE49-F238E27FC236}">
                <a16:creationId xmlns:a16="http://schemas.microsoft.com/office/drawing/2014/main" id="{61E4E154-B4CA-8A40-889A-6844B45B90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6786" y="866981"/>
            <a:ext cx="9175750" cy="5161359"/>
          </a:xfrm>
          <a:prstGeom prst="rect">
            <a:avLst/>
          </a:prstGeom>
        </p:spPr>
      </p:pic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9489474D-E910-6242-B1C1-03A948BBA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8178A336-B988-EB4E-98DC-650A6322D954}"/>
              </a:ext>
            </a:extLst>
          </p:cNvPr>
          <p:cNvSpPr txBox="1"/>
          <p:nvPr/>
        </p:nvSpPr>
        <p:spPr>
          <a:xfrm>
            <a:off x="647700" y="871759"/>
            <a:ext cx="10925176" cy="1128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cap="all" spc="30" dirty="0">
                <a:latin typeface="+mj-lt"/>
                <a:ea typeface="+mj-ea"/>
                <a:cs typeface="+mj-cs"/>
              </a:rPr>
              <a:t>OPTIMALIZATION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Obrázok 6">
            <a:extLst>
              <a:ext uri="{FF2B5EF4-FFF2-40B4-BE49-F238E27FC236}">
                <a16:creationId xmlns:a16="http://schemas.microsoft.com/office/drawing/2014/main" id="{3609F31A-462B-5E4C-A982-172080EA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213" y="2359145"/>
            <a:ext cx="5487220" cy="3676436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F78CE0CE-1906-5F4A-A366-7227B69C7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13" y="2335344"/>
            <a:ext cx="5999987" cy="380999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utoShape 2" descr="SPACE::LAB">
            <a:extLst>
              <a:ext uri="{FF2B5EF4-FFF2-40B4-BE49-F238E27FC236}">
                <a16:creationId xmlns:a16="http://schemas.microsoft.com/office/drawing/2014/main" id="{37A2B727-7A78-A64B-8922-95B578E57F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pic>
        <p:nvPicPr>
          <p:cNvPr id="21" name="Obrázok 20">
            <a:extLst>
              <a:ext uri="{FF2B5EF4-FFF2-40B4-BE49-F238E27FC236}">
                <a16:creationId xmlns:a16="http://schemas.microsoft.com/office/drawing/2014/main" id="{9531A8C6-58A6-F344-BC6F-9FC8ABFF2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838" y="2311314"/>
            <a:ext cx="6286333" cy="3809992"/>
          </a:xfrm>
          <a:prstGeom prst="rect">
            <a:avLst/>
          </a:prstGeom>
        </p:spPr>
      </p:pic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A92FDDCF-F063-414F-901B-07D383B0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0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8178A336-B988-EB4E-98DC-650A6322D954}"/>
              </a:ext>
            </a:extLst>
          </p:cNvPr>
          <p:cNvSpPr txBox="1"/>
          <p:nvPr/>
        </p:nvSpPr>
        <p:spPr>
          <a:xfrm>
            <a:off x="647700" y="871759"/>
            <a:ext cx="10925176" cy="1128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cap="all" spc="30" dirty="0">
                <a:latin typeface="+mj-lt"/>
                <a:ea typeface="+mj-ea"/>
                <a:cs typeface="+mj-cs"/>
              </a:rPr>
              <a:t>Regularization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Obrázok 14">
            <a:extLst>
              <a:ext uri="{FF2B5EF4-FFF2-40B4-BE49-F238E27FC236}">
                <a16:creationId xmlns:a16="http://schemas.microsoft.com/office/drawing/2014/main" id="{67A5A9AE-F063-A743-AB58-3C39DA58A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8" y="2235591"/>
            <a:ext cx="10354779" cy="3379384"/>
          </a:xfrm>
          <a:prstGeom prst="rect">
            <a:avLst/>
          </a:prstGeom>
        </p:spPr>
      </p:pic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4911C0F5-5592-CF48-AF72-A0A99C7C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57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ok 1">
            <a:extLst>
              <a:ext uri="{FF2B5EF4-FFF2-40B4-BE49-F238E27FC236}">
                <a16:creationId xmlns:a16="http://schemas.microsoft.com/office/drawing/2014/main" id="{EA8763B4-D6EF-A844-87EF-AEE818CF9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483" y="1712637"/>
            <a:ext cx="7831310" cy="4202167"/>
          </a:xfrm>
          <a:prstGeom prst="rect">
            <a:avLst/>
          </a:prstGeom>
        </p:spPr>
      </p:pic>
      <p:sp>
        <p:nvSpPr>
          <p:cNvPr id="3" name="Pravouholník 2">
            <a:extLst>
              <a:ext uri="{FF2B5EF4-FFF2-40B4-BE49-F238E27FC236}">
                <a16:creationId xmlns:a16="http://schemas.microsoft.com/office/drawing/2014/main" id="{259CD17C-84A6-884F-8B26-C28FA0093277}"/>
              </a:ext>
            </a:extLst>
          </p:cNvPr>
          <p:cNvSpPr/>
          <p:nvPr/>
        </p:nvSpPr>
        <p:spPr>
          <a:xfrm>
            <a:off x="836169" y="943196"/>
            <a:ext cx="7407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cap="all" spc="30" dirty="0">
                <a:latin typeface="+mj-lt"/>
              </a:rPr>
              <a:t>Dropout regularization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589AB372-0687-2F4E-8D77-D6507D8C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9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uholník 1">
            <a:extLst>
              <a:ext uri="{FF2B5EF4-FFF2-40B4-BE49-F238E27FC236}">
                <a16:creationId xmlns:a16="http://schemas.microsoft.com/office/drawing/2014/main" id="{C9B25ED0-AE33-4745-9AD2-EFD55E6AA55C}"/>
              </a:ext>
            </a:extLst>
          </p:cNvPr>
          <p:cNvSpPr/>
          <p:nvPr/>
        </p:nvSpPr>
        <p:spPr>
          <a:xfrm>
            <a:off x="1256270" y="1282351"/>
            <a:ext cx="98153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k-SK" sz="3600" b="1" dirty="0"/>
              <a:t>Umelá inteligencia </a:t>
            </a:r>
            <a:r>
              <a:rPr lang="sk-SK" sz="3600" dirty="0"/>
              <a:t>je</a:t>
            </a:r>
            <a:r>
              <a:rPr lang="sk-SK" sz="3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k-SK" sz="3600" dirty="0"/>
              <a:t>veda</a:t>
            </a:r>
            <a:r>
              <a:rPr lang="sk-SK" sz="3600" b="1" dirty="0"/>
              <a:t>,</a:t>
            </a:r>
            <a:r>
              <a:rPr lang="sk-SK" sz="3600" dirty="0"/>
              <a:t> ktorá sa zaoberá štúdiom </a:t>
            </a:r>
            <a:r>
              <a:rPr lang="sk-SK" sz="3600" b="1" dirty="0">
                <a:solidFill>
                  <a:schemeClr val="accent6">
                    <a:lumMod val="75000"/>
                  </a:schemeClr>
                </a:solidFill>
              </a:rPr>
              <a:t>inteligentných agentov</a:t>
            </a:r>
            <a:r>
              <a:rPr lang="sk-SK" sz="3600" dirty="0"/>
              <a:t>, ktorí na základe podnetov prostredia, vykonávajú </a:t>
            </a:r>
            <a:r>
              <a:rPr lang="sk-SK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akcie</a:t>
            </a:r>
            <a:r>
              <a:rPr lang="sk-SK" sz="3600" dirty="0"/>
              <a:t> s cieľom maximalizovať šancu úspešne dosiahnuť </a:t>
            </a:r>
            <a:r>
              <a:rPr lang="sk-SK" sz="3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stanovený ciel.</a:t>
            </a: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F2324FC7-11FE-2145-A000-3D90D9708CDB}"/>
              </a:ext>
            </a:extLst>
          </p:cNvPr>
          <p:cNvSpPr txBox="1"/>
          <p:nvPr/>
        </p:nvSpPr>
        <p:spPr>
          <a:xfrm>
            <a:off x="867032" y="4280597"/>
            <a:ext cx="10457935" cy="138499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k-SK" sz="2800" b="1" dirty="0">
                <a:solidFill>
                  <a:schemeClr val="accent6">
                    <a:lumMod val="50000"/>
                  </a:schemeClr>
                </a:solidFill>
                <a:cs typeface="Californian FB" panose="020F0502020204030204" pitchFamily="34" charset="0"/>
              </a:rPr>
              <a:t>Inteligentný agent </a:t>
            </a:r>
            <a:r>
              <a:rPr lang="sk-SK" sz="2800" dirty="0">
                <a:solidFill>
                  <a:schemeClr val="tx1"/>
                </a:solidFill>
                <a:cs typeface="Californian FB" panose="020F0502020204030204" pitchFamily="34" charset="0"/>
              </a:rPr>
              <a:t>je stroj alebo algoritmus, ktorý doká</a:t>
            </a:r>
            <a:r>
              <a:rPr lang="sk-SK" sz="2800" dirty="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ž</a:t>
            </a:r>
            <a:r>
              <a:rPr lang="sk-SK" sz="2800" dirty="0">
                <a:solidFill>
                  <a:schemeClr val="tx1"/>
                </a:solidFill>
                <a:cs typeface="Californian FB" panose="020F0502020204030204" pitchFamily="34" charset="0"/>
              </a:rPr>
              <a:t>e vyriešiť úlohy, ktoré doposiaľ bolo mo</a:t>
            </a:r>
            <a:r>
              <a:rPr lang="sk-SK" sz="2800" dirty="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ž</a:t>
            </a:r>
            <a:r>
              <a:rPr lang="sk-SK" sz="2800" dirty="0">
                <a:solidFill>
                  <a:schemeClr val="tx1"/>
                </a:solidFill>
                <a:cs typeface="Californian FB" panose="020F0502020204030204" pitchFamily="34" charset="0"/>
              </a:rPr>
              <a:t>né riešiť len pomocou ľudskej mysle.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891AAA0E-E82E-9249-94CF-CEF39D6B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8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495582EE-1B8F-3F4E-92D8-925DC9583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76" y="868050"/>
            <a:ext cx="7193774" cy="1040900"/>
          </a:xfrm>
          <a:prstGeom prst="rect">
            <a:avLst/>
          </a:prstGeom>
        </p:spPr>
      </p:pic>
      <p:pic>
        <p:nvPicPr>
          <p:cNvPr id="5" name="Obrázok 4" descr="Obrázok, na ktorom je text&#10;&#10;Automaticky generovaný popis">
            <a:extLst>
              <a:ext uri="{FF2B5EF4-FFF2-40B4-BE49-F238E27FC236}">
                <a16:creationId xmlns:a16="http://schemas.microsoft.com/office/drawing/2014/main" id="{B45B9069-118E-6D43-9754-F67C10E31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76" y="2101998"/>
            <a:ext cx="7193774" cy="4004301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4A5E02A1-3CF4-0E46-BBA8-529CF209B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186" y="3571876"/>
            <a:ext cx="2975914" cy="1765025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2A022D2A-884A-B74A-A29D-B0BACE748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186" y="1649560"/>
            <a:ext cx="2922438" cy="1636565"/>
          </a:xfrm>
          <a:prstGeom prst="rect">
            <a:avLst/>
          </a:prstGeom>
        </p:spPr>
      </p:pic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0E466348-C82C-6540-B995-7AEAAEE1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42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>
            <a:extLst>
              <a:ext uri="{FF2B5EF4-FFF2-40B4-BE49-F238E27FC236}">
                <a16:creationId xmlns:a16="http://schemas.microsoft.com/office/drawing/2014/main" id="{B4AEE710-6293-0847-9C70-FFF290CF7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235974"/>
            <a:ext cx="9791700" cy="3310750"/>
          </a:xfrm>
          <a:prstGeom prst="rect">
            <a:avLst/>
          </a:prstGeom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045B5C55-46A5-6C47-9DDD-36491E4CF3C0}"/>
              </a:ext>
            </a:extLst>
          </p:cNvPr>
          <p:cNvSpPr txBox="1"/>
          <p:nvPr/>
        </p:nvSpPr>
        <p:spPr>
          <a:xfrm>
            <a:off x="1042988" y="900113"/>
            <a:ext cx="10115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4000" b="1" dirty="0">
                <a:latin typeface="+mj-lt"/>
              </a:rPr>
              <a:t>CONVOLUTIONAL NEURAL NETWORK</a:t>
            </a: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3999E928-34E7-F649-8898-93CB69A00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19" y="2235974"/>
            <a:ext cx="11880661" cy="2757487"/>
          </a:xfrm>
          <a:prstGeom prst="rect">
            <a:avLst/>
          </a:prstGeom>
        </p:spPr>
      </p:pic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38597872-6491-BA44-920C-7504FC3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6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ADB1C255-CEE3-AA41-AC51-A8763373E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63" y="1036656"/>
            <a:ext cx="10570018" cy="4784687"/>
          </a:xfrm>
          <a:prstGeom prst="rect">
            <a:avLst/>
          </a:prstGeom>
        </p:spPr>
      </p:pic>
      <p:pic>
        <p:nvPicPr>
          <p:cNvPr id="4" name="Obrázok 3" descr="Obrázok, na ktorom je pes, rôzne, farby, pestrofarebné&#10;&#10;Automaticky generovaný popis">
            <a:extLst>
              <a:ext uri="{FF2B5EF4-FFF2-40B4-BE49-F238E27FC236}">
                <a16:creationId xmlns:a16="http://schemas.microsoft.com/office/drawing/2014/main" id="{ED7A66B5-1115-ED45-9225-4677B1A11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48" y="1036656"/>
            <a:ext cx="10611180" cy="4692381"/>
          </a:xfrm>
          <a:prstGeom prst="rect">
            <a:avLst/>
          </a:prstGeom>
        </p:spPr>
      </p:pic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DD9EF9A2-7F1F-764C-A67E-C9CE9A74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9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7D183EE4-4295-2A4A-9BF8-E03F52DC3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33</a:t>
            </a:fld>
            <a:endParaRPr lang="en-US"/>
          </a:p>
        </p:txBody>
      </p:sp>
      <p:pic>
        <p:nvPicPr>
          <p:cNvPr id="6" name="Obrázok 5" descr="Obrázok, na ktorom je stôl&#10;&#10;Automaticky generovaný popis">
            <a:extLst>
              <a:ext uri="{FF2B5EF4-FFF2-40B4-BE49-F238E27FC236}">
                <a16:creationId xmlns:a16="http://schemas.microsoft.com/office/drawing/2014/main" id="{CDF68B75-3724-FD44-A8B1-6C82C21E0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764" y="2371180"/>
            <a:ext cx="5675602" cy="3192526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7639DD8C-98B1-7546-811B-7BDC2371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53" y="2371180"/>
            <a:ext cx="3858193" cy="3721100"/>
          </a:xfrm>
          <a:prstGeom prst="rect">
            <a:avLst/>
          </a:prstGeom>
        </p:spPr>
      </p:pic>
      <p:sp>
        <p:nvSpPr>
          <p:cNvPr id="12" name="BlokTextu 11">
            <a:extLst>
              <a:ext uri="{FF2B5EF4-FFF2-40B4-BE49-F238E27FC236}">
                <a16:creationId xmlns:a16="http://schemas.microsoft.com/office/drawing/2014/main" id="{69DBC7DE-F2CC-E94A-B57F-F3884ADA6EBD}"/>
              </a:ext>
            </a:extLst>
          </p:cNvPr>
          <p:cNvSpPr txBox="1"/>
          <p:nvPr/>
        </p:nvSpPr>
        <p:spPr>
          <a:xfrm>
            <a:off x="876553" y="1163037"/>
            <a:ext cx="7077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4400" b="1" dirty="0">
                <a:latin typeface="+mj-lt"/>
              </a:rPr>
              <a:t>CONVOLUTIONAL LAYER</a:t>
            </a:r>
          </a:p>
        </p:txBody>
      </p:sp>
    </p:spTree>
    <p:extLst>
      <p:ext uri="{BB962C8B-B14F-4D97-AF65-F5344CB8AC3E}">
        <p14:creationId xmlns:p14="http://schemas.microsoft.com/office/powerpoint/2010/main" val="222820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lokTextu 18">
            <a:extLst>
              <a:ext uri="{FF2B5EF4-FFF2-40B4-BE49-F238E27FC236}">
                <a16:creationId xmlns:a16="http://schemas.microsoft.com/office/drawing/2014/main" id="{D9929C2D-CB9E-1A48-BC78-445C582E6BF0}"/>
              </a:ext>
            </a:extLst>
          </p:cNvPr>
          <p:cNvSpPr txBox="1"/>
          <p:nvPr/>
        </p:nvSpPr>
        <p:spPr>
          <a:xfrm>
            <a:off x="728662" y="957263"/>
            <a:ext cx="6772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4000" b="1" dirty="0">
                <a:latin typeface="+mj-lt"/>
              </a:rPr>
              <a:t>POOLING LAYER</a:t>
            </a:r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id="{ACECE17F-8EE2-A245-976F-0436A91A9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737" y="1275359"/>
            <a:ext cx="5861050" cy="4307282"/>
          </a:xfrm>
          <a:prstGeom prst="rect">
            <a:avLst/>
          </a:prstGeom>
        </p:spPr>
      </p:pic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39568DFF-2D52-F742-BA55-4FB92E0EF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48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>
            <a:extLst>
              <a:ext uri="{FF2B5EF4-FFF2-40B4-BE49-F238E27FC236}">
                <a16:creationId xmlns:a16="http://schemas.microsoft.com/office/drawing/2014/main" id="{4BF026D0-969D-494C-9906-D51320655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1473200"/>
            <a:ext cx="10121900" cy="3911600"/>
          </a:xfrm>
          <a:prstGeom prst="rect">
            <a:avLst/>
          </a:prstGeom>
        </p:spPr>
      </p:pic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5B3B3679-01EF-0644-A4B7-DB0E3EE0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40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brázok 8" descr="Obrázok, na ktorom je text&#10;&#10;Automaticky generovaný popis">
            <a:extLst>
              <a:ext uri="{FF2B5EF4-FFF2-40B4-BE49-F238E27FC236}">
                <a16:creationId xmlns:a16="http://schemas.microsoft.com/office/drawing/2014/main" id="{F23B1B53-7011-A346-B4E5-B39482BC5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34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A3D4282-8ABE-6541-B382-0C505852A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ctr"/>
            <a:r>
              <a:rPr lang="sk-SK" sz="6600" b="1" dirty="0">
                <a:solidFill>
                  <a:srgbClr val="FFFFFF"/>
                </a:solidFill>
              </a:rPr>
              <a:t>End of part I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A2425BA-CEBB-6841-A0B5-930ABDB57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6" y="1447799"/>
            <a:ext cx="2902872" cy="3824289"/>
          </a:xfrm>
        </p:spPr>
        <p:txBody>
          <a:bodyPr anchor="ctr">
            <a:normAutofit/>
          </a:bodyPr>
          <a:lstStyle/>
          <a:p>
            <a:r>
              <a:rPr lang="sk-SK" sz="3600" dirty="0">
                <a:solidFill>
                  <a:srgbClr val="FFFFFF"/>
                </a:solidFill>
                <a:latin typeface="+mj-lt"/>
              </a:rPr>
              <a:t>QUESTIONS ?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utoShape 2" descr="SPACE::LAB">
            <a:extLst>
              <a:ext uri="{FF2B5EF4-FFF2-40B4-BE49-F238E27FC236}">
                <a16:creationId xmlns:a16="http://schemas.microsoft.com/office/drawing/2014/main" id="{27A3D1F4-9CC6-2E41-B63A-CA448B8C3A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31300" y="289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4D14703-B7F2-BA48-B762-F3EA53F9B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52" y="264020"/>
            <a:ext cx="2982618" cy="44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84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brázok 8" descr="Obrázok, na ktorom je text&#10;&#10;Automaticky generovaný popis">
            <a:extLst>
              <a:ext uri="{FF2B5EF4-FFF2-40B4-BE49-F238E27FC236}">
                <a16:creationId xmlns:a16="http://schemas.microsoft.com/office/drawing/2014/main" id="{F23B1B53-7011-A346-B4E5-B39482BC5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34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A3D4282-8ABE-6541-B382-0C505852A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sk-SK" sz="8000" b="1" dirty="0">
                <a:solidFill>
                  <a:srgbClr val="FFFFFF"/>
                </a:solidFill>
              </a:rPr>
              <a:t>SCSS-NET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A2425BA-CEBB-6841-A0B5-930ABDB57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4906" y="2129701"/>
            <a:ext cx="2904294" cy="3267799"/>
          </a:xfrm>
        </p:spPr>
        <p:txBody>
          <a:bodyPr anchor="ctr">
            <a:normAutofit/>
          </a:bodyPr>
          <a:lstStyle/>
          <a:p>
            <a:r>
              <a:rPr lang="sk-SK" sz="3600" dirty="0">
                <a:solidFill>
                  <a:srgbClr val="FFFFFF"/>
                </a:solidFill>
                <a:latin typeface="+mj-lt"/>
              </a:rPr>
              <a:t>VIERA MASLEJ KREŠŇÁKOVÁ</a:t>
            </a:r>
          </a:p>
          <a:p>
            <a:endParaRPr lang="sk-SK" sz="360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utoShape 2" descr="SPACE::LAB">
            <a:extLst>
              <a:ext uri="{FF2B5EF4-FFF2-40B4-BE49-F238E27FC236}">
                <a16:creationId xmlns:a16="http://schemas.microsoft.com/office/drawing/2014/main" id="{27A3D1F4-9CC6-2E41-B63A-CA448B8C3A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31300" y="289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4D14703-B7F2-BA48-B762-F3EA53F9B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52" y="264020"/>
            <a:ext cx="2982618" cy="44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36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895541C-4795-2345-984B-709B2F1B7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343608"/>
            <a:ext cx="10890731" cy="4585605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sk-SK" sz="3200" dirty="0" err="1">
                <a:latin typeface="Courier" pitchFamily="2" charset="0"/>
              </a:rPr>
              <a:t>ssh</a:t>
            </a:r>
            <a:r>
              <a:rPr lang="sk-SK" sz="3200" dirty="0">
                <a:latin typeface="Courier" pitchFamily="2" charset="0"/>
              </a:rPr>
              <a:t> -i </a:t>
            </a:r>
            <a:r>
              <a:rPr lang="sk-SK" sz="3200" dirty="0" err="1">
                <a:latin typeface="Courier" pitchFamily="2" charset="0"/>
              </a:rPr>
              <a:t>viera_kresnak.pem</a:t>
            </a:r>
            <a:r>
              <a:rPr lang="sk-SK" sz="3200" dirty="0">
                <a:latin typeface="Courier" pitchFamily="2" charset="0"/>
              </a:rPr>
              <a:t> </a:t>
            </a:r>
            <a:r>
              <a:rPr lang="sk-SK" sz="3200" dirty="0">
                <a:latin typeface="Courier" pitchFamily="2" charset="0"/>
                <a:hlinkClick r:id="rId2"/>
              </a:rPr>
              <a:t>ubuntu@ec2-3-134-87-153.</a:t>
            </a:r>
            <a:r>
              <a:rPr lang="sk-SK" sz="3200" dirty="0">
                <a:latin typeface="Courier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us-east-2.compute.amazonaws.com</a:t>
            </a:r>
            <a:endParaRPr lang="sk-SK" sz="3200" dirty="0">
              <a:latin typeface="Courier" pitchFamily="2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sk-SK" sz="3200" dirty="0" err="1">
                <a:latin typeface="Courier" pitchFamily="2" charset="0"/>
              </a:rPr>
              <a:t>source</a:t>
            </a:r>
            <a:r>
              <a:rPr lang="sk-SK" sz="3200" dirty="0">
                <a:latin typeface="Courier" pitchFamily="2" charset="0"/>
              </a:rPr>
              <a:t> </a:t>
            </a:r>
            <a:r>
              <a:rPr lang="sk-SK" sz="3200" dirty="0" err="1">
                <a:latin typeface="Courier" pitchFamily="2" charset="0"/>
              </a:rPr>
              <a:t>activate</a:t>
            </a:r>
            <a:r>
              <a:rPr lang="sk-SK" sz="3200" dirty="0">
                <a:latin typeface="Courier" pitchFamily="2" charset="0"/>
              </a:rPr>
              <a:t> tensorflow2_latest_p37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sk-SK" sz="3200" dirty="0" err="1">
                <a:latin typeface="Courier" pitchFamily="2" charset="0"/>
              </a:rPr>
              <a:t>jupyter</a:t>
            </a:r>
            <a:r>
              <a:rPr lang="sk-SK" sz="3200" dirty="0">
                <a:latin typeface="Courier" pitchFamily="2" charset="0"/>
              </a:rPr>
              <a:t>-notebook --port 8889</a:t>
            </a:r>
          </a:p>
          <a:p>
            <a:endParaRPr lang="sk-SK" sz="2400" dirty="0">
              <a:latin typeface="Courier" pitchFamily="2" charset="0"/>
            </a:endParaRP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4C6F0E7E-72B6-4048-BC55-3C63D05E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5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92B2DC95-3CAC-304B-99F9-E7061AD00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1" y="852371"/>
            <a:ext cx="2641600" cy="3064882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79E60020-679D-9F4D-9F31-43B4405EE82B}"/>
              </a:ext>
            </a:extLst>
          </p:cNvPr>
          <p:cNvSpPr txBox="1"/>
          <p:nvPr/>
        </p:nvSpPr>
        <p:spPr>
          <a:xfrm>
            <a:off x="756039" y="2059773"/>
            <a:ext cx="12801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k-SK" sz="2400" dirty="0">
              <a:latin typeface="Courier" pitchFamily="2" charset="0"/>
            </a:endParaRPr>
          </a:p>
          <a:p>
            <a:endParaRPr lang="sk-SK" sz="2400" dirty="0">
              <a:latin typeface="Courier" pitchFamily="2" charset="0"/>
            </a:endParaRPr>
          </a:p>
          <a:p>
            <a:endParaRPr lang="sk-SK" sz="2400" dirty="0">
              <a:latin typeface="Courier" pitchFamily="2" charset="0"/>
            </a:endParaRPr>
          </a:p>
          <a:p>
            <a:endParaRPr lang="sk-SK" sz="2400" dirty="0">
              <a:latin typeface="Courier" pitchFamily="2" charset="0"/>
            </a:endParaRPr>
          </a:p>
          <a:p>
            <a:endParaRPr lang="sk-SK" sz="2400" dirty="0">
              <a:latin typeface="Courier" pitchFamily="2" charset="0"/>
            </a:endParaRPr>
          </a:p>
          <a:p>
            <a:endParaRPr lang="sk-SK" sz="2400" dirty="0">
              <a:latin typeface="Courier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>
                <a:latin typeface="Courier" pitchFamily="2" charset="0"/>
                <a:hlinkClick r:id="rId3"/>
              </a:rPr>
              <a:t>https://github.com/space-lab-sk</a:t>
            </a:r>
            <a:endParaRPr lang="sk-SK" sz="2400" dirty="0">
              <a:latin typeface="Courier" pitchFamily="2" charset="0"/>
            </a:endParaRPr>
          </a:p>
          <a:p>
            <a:endParaRPr lang="sk-SK" sz="2400" dirty="0">
              <a:latin typeface="Courier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>
                <a:latin typeface="Courier" pitchFamily="2" charset="0"/>
              </a:rPr>
              <a:t>!git clone </a:t>
            </a:r>
            <a:r>
              <a:rPr lang="sk-SK" sz="2400" dirty="0" err="1">
                <a:latin typeface="Courier" pitchFamily="2" charset="0"/>
              </a:rPr>
              <a:t>https</a:t>
            </a:r>
            <a:r>
              <a:rPr lang="sk-SK" sz="2400" dirty="0">
                <a:latin typeface="Courier" pitchFamily="2" charset="0"/>
              </a:rPr>
              <a:t>://</a:t>
            </a:r>
            <a:r>
              <a:rPr lang="sk-SK" sz="2400" dirty="0" err="1">
                <a:latin typeface="Courier" pitchFamily="2" charset="0"/>
              </a:rPr>
              <a:t>github.com</a:t>
            </a:r>
            <a:r>
              <a:rPr lang="sk-SK" sz="2400" dirty="0">
                <a:latin typeface="Courier" pitchFamily="2" charset="0"/>
              </a:rPr>
              <a:t>/</a:t>
            </a:r>
            <a:r>
              <a:rPr lang="sk-SK" sz="2400" dirty="0" err="1">
                <a:latin typeface="Courier" pitchFamily="2" charset="0"/>
              </a:rPr>
              <a:t>VieraMaslej</a:t>
            </a:r>
            <a:r>
              <a:rPr lang="sk-SK" sz="2400" dirty="0">
                <a:latin typeface="Courier" pitchFamily="2" charset="0"/>
              </a:rPr>
              <a:t>/</a:t>
            </a:r>
            <a:r>
              <a:rPr lang="sk-SK" sz="2400" dirty="0" err="1">
                <a:latin typeface="Courier" pitchFamily="2" charset="0"/>
              </a:rPr>
              <a:t>scss-net.git</a:t>
            </a:r>
            <a:endParaRPr lang="sk-SK" sz="2400" dirty="0">
              <a:latin typeface="Courier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k-SK" sz="2400" dirty="0">
              <a:latin typeface="Courier" pitchFamily="2" charset="0"/>
            </a:endParaRP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24EF7C83-A5D6-0A4C-837C-A98BE00D3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429" y="1001691"/>
            <a:ext cx="2385343" cy="2766242"/>
          </a:xfrm>
          <a:prstGeom prst="rect">
            <a:avLst/>
          </a:prstGeom>
        </p:spPr>
      </p:pic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DD2BD50B-EF04-1241-93D8-F0075352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94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okTextu 1">
            <a:extLst>
              <a:ext uri="{FF2B5EF4-FFF2-40B4-BE49-F238E27FC236}">
                <a16:creationId xmlns:a16="http://schemas.microsoft.com/office/drawing/2014/main" id="{9D3D70B3-2806-B341-A1FF-A7A97B77EA44}"/>
              </a:ext>
            </a:extLst>
          </p:cNvPr>
          <p:cNvSpPr txBox="1"/>
          <p:nvPr/>
        </p:nvSpPr>
        <p:spPr>
          <a:xfrm>
            <a:off x="1901742" y="2162432"/>
            <a:ext cx="83885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sz="6000" b="1" cap="all" spc="30" dirty="0">
                <a:latin typeface="+mj-lt"/>
                <a:ea typeface="+mj-ea"/>
                <a:cs typeface="+mj-cs"/>
              </a:rPr>
              <a:t>Je umelá inteligencia </a:t>
            </a:r>
          </a:p>
          <a:p>
            <a:pPr algn="ctr"/>
            <a:r>
              <a:rPr lang="sk-SK" sz="6000" b="1" cap="all" spc="30" dirty="0">
                <a:latin typeface="+mj-lt"/>
                <a:ea typeface="+mj-ea"/>
                <a:cs typeface="+mj-cs"/>
              </a:rPr>
              <a:t>pojmom 21. storočia?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6D58F4F0-4DDB-3243-8E90-9004A434C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842" y="803162"/>
            <a:ext cx="8188926" cy="5251675"/>
          </a:xfrm>
          <a:prstGeom prst="rect">
            <a:avLst/>
          </a:prstGeom>
        </p:spPr>
      </p:pic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7EC29E8C-96CC-C944-AD72-61695E9AA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8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 descr="Obrázok, na ktorom je osoba&#10;&#10;Automaticky generovaný popis">
            <a:extLst>
              <a:ext uri="{FF2B5EF4-FFF2-40B4-BE49-F238E27FC236}">
                <a16:creationId xmlns:a16="http://schemas.microsoft.com/office/drawing/2014/main" id="{36ADDF4D-BEFD-E540-8D00-1C4DBC0D5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86" y="1292224"/>
            <a:ext cx="4273551" cy="4273551"/>
          </a:xfrm>
          <a:prstGeom prst="rect">
            <a:avLst/>
          </a:prstGeom>
        </p:spPr>
      </p:pic>
      <p:pic>
        <p:nvPicPr>
          <p:cNvPr id="5" name="Obrázok 4" descr="Obrázok, na ktorom je hviezda&#10;&#10;Automaticky generovaný popis">
            <a:extLst>
              <a:ext uri="{FF2B5EF4-FFF2-40B4-BE49-F238E27FC236}">
                <a16:creationId xmlns:a16="http://schemas.microsoft.com/office/drawing/2014/main" id="{B52A7918-4690-694A-8558-75CB17A6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162" y="1292224"/>
            <a:ext cx="4273552" cy="4273552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8BF9EE80-4A65-234F-803C-81AB0B3FE15A}"/>
              </a:ext>
            </a:extLst>
          </p:cNvPr>
          <p:cNvSpPr txBox="1"/>
          <p:nvPr/>
        </p:nvSpPr>
        <p:spPr>
          <a:xfrm>
            <a:off x="5757863" y="3136611"/>
            <a:ext cx="819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/>
              <a:t>vs.</a:t>
            </a:r>
          </a:p>
        </p:txBody>
      </p:sp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F5D9BB26-16F5-A045-A435-819AFA2A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59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86476C66-C17A-B248-9E33-70B31B3DD5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20"/>
          <a:stretch/>
        </p:blipFill>
        <p:spPr>
          <a:xfrm>
            <a:off x="2349500" y="1157288"/>
            <a:ext cx="7493000" cy="4829175"/>
          </a:xfrm>
          <a:prstGeom prst="rect">
            <a:avLst/>
          </a:prstGeom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341001FC-CE0E-634D-9D35-6D48FA3B5DBB}"/>
              </a:ext>
            </a:extLst>
          </p:cNvPr>
          <p:cNvSpPr txBox="1"/>
          <p:nvPr/>
        </p:nvSpPr>
        <p:spPr>
          <a:xfrm>
            <a:off x="882650" y="1042988"/>
            <a:ext cx="325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4000" b="1" dirty="0">
                <a:latin typeface="+mj-lt"/>
              </a:rPr>
              <a:t>CRISP-DM</a:t>
            </a:r>
          </a:p>
        </p:txBody>
      </p:sp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527D1272-14B7-BB40-B011-023A47C8B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9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E5320CC5-C87C-D74E-B10D-B4670668B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42</a:t>
            </a:fld>
            <a:endParaRPr lang="en-US"/>
          </a:p>
        </p:txBody>
      </p:sp>
      <p:sp>
        <p:nvSpPr>
          <p:cNvPr id="3" name="Pravouholník 2">
            <a:extLst>
              <a:ext uri="{FF2B5EF4-FFF2-40B4-BE49-F238E27FC236}">
                <a16:creationId xmlns:a16="http://schemas.microsoft.com/office/drawing/2014/main" id="{1773B89C-0C1D-6447-821D-655A3A49C23A}"/>
              </a:ext>
            </a:extLst>
          </p:cNvPr>
          <p:cNvSpPr/>
          <p:nvPr/>
        </p:nvSpPr>
        <p:spPr>
          <a:xfrm>
            <a:off x="1472527" y="926381"/>
            <a:ext cx="42835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4000" b="1" dirty="0">
                <a:latin typeface="+mj-lt"/>
              </a:rPr>
              <a:t>ALBUMENTATIONS</a:t>
            </a:r>
            <a:endParaRPr lang="sk-SK" sz="2400" b="0" i="0" dirty="0">
              <a:effectLst/>
              <a:latin typeface="+mj-lt"/>
            </a:endParaRPr>
          </a:p>
        </p:txBody>
      </p:sp>
      <p:pic>
        <p:nvPicPr>
          <p:cNvPr id="5" name="Obrázok 4" descr="Obrázok, na ktorom je text, rôzne, červené, pestrofarebné&#10;&#10;Automaticky generovaný popis">
            <a:extLst>
              <a:ext uri="{FF2B5EF4-FFF2-40B4-BE49-F238E27FC236}">
                <a16:creationId xmlns:a16="http://schemas.microsoft.com/office/drawing/2014/main" id="{39DC9125-AAD8-DD45-A47E-1348D525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930" y="926381"/>
            <a:ext cx="5155437" cy="5155437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5CAC96EB-B3A8-BE41-9717-E4C008A10B75}"/>
              </a:ext>
            </a:extLst>
          </p:cNvPr>
          <p:cNvSpPr txBox="1"/>
          <p:nvPr/>
        </p:nvSpPr>
        <p:spPr>
          <a:xfrm>
            <a:off x="808142" y="6270527"/>
            <a:ext cx="9087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200" dirty="0" err="1">
                <a:hlinkClick r:id="rId3"/>
              </a:rPr>
              <a:t>https</a:t>
            </a:r>
            <a:r>
              <a:rPr lang="sk-SK" sz="1200" dirty="0">
                <a:hlinkClick r:id="rId3"/>
              </a:rPr>
              <a:t>://</a:t>
            </a:r>
            <a:r>
              <a:rPr lang="sk-SK" sz="1200" dirty="0" err="1">
                <a:hlinkClick r:id="rId3"/>
              </a:rPr>
              <a:t>albumentations.ai</a:t>
            </a:r>
            <a:r>
              <a:rPr lang="sk-SK" sz="1200" dirty="0">
                <a:hlinkClick r:id="rId3"/>
              </a:rPr>
              <a:t>/</a:t>
            </a:r>
            <a:r>
              <a:rPr lang="sk-SK" sz="1200" dirty="0" err="1">
                <a:hlinkClick r:id="rId3"/>
              </a:rPr>
              <a:t>docs</a:t>
            </a:r>
            <a:r>
              <a:rPr lang="sk-SK" sz="1200" dirty="0">
                <a:hlinkClick r:id="rId3"/>
              </a:rPr>
              <a:t>/</a:t>
            </a:r>
            <a:r>
              <a:rPr lang="sk-SK" sz="1200" dirty="0" err="1">
                <a:hlinkClick r:id="rId3"/>
              </a:rPr>
              <a:t>api_reference</a:t>
            </a:r>
            <a:r>
              <a:rPr lang="sk-SK" sz="1200" dirty="0">
                <a:hlinkClick r:id="rId3"/>
              </a:rPr>
              <a:t>/</a:t>
            </a:r>
            <a:r>
              <a:rPr lang="sk-SK" sz="1200" dirty="0" err="1">
                <a:hlinkClick r:id="rId3"/>
              </a:rPr>
              <a:t>augmentations</a:t>
            </a:r>
            <a:r>
              <a:rPr lang="sk-SK" sz="1200" dirty="0">
                <a:hlinkClick r:id="rId3"/>
              </a:rPr>
              <a:t>/</a:t>
            </a:r>
            <a:r>
              <a:rPr lang="sk-SK" sz="1200" dirty="0" err="1">
                <a:hlinkClick r:id="rId3"/>
              </a:rPr>
              <a:t>transforms</a:t>
            </a:r>
            <a:r>
              <a:rPr lang="sk-SK" sz="1200" dirty="0">
                <a:hlinkClick r:id="rId3"/>
              </a:rPr>
              <a:t>/#</a:t>
            </a:r>
            <a:r>
              <a:rPr lang="sk-SK" sz="1200" dirty="0" err="1">
                <a:hlinkClick r:id="rId3"/>
              </a:rPr>
              <a:t>albumentations.augmentations.transforms.RandomGamma</a:t>
            </a:r>
            <a:endParaRPr lang="sk-SK" sz="1200" dirty="0"/>
          </a:p>
        </p:txBody>
      </p:sp>
      <p:pic>
        <p:nvPicPr>
          <p:cNvPr id="8" name="Obrázok 7" descr="Obrázok, na ktorom je rôzne&#10;&#10;Automaticky generovaný popis">
            <a:extLst>
              <a:ext uri="{FF2B5EF4-FFF2-40B4-BE49-F238E27FC236}">
                <a16:creationId xmlns:a16="http://schemas.microsoft.com/office/drawing/2014/main" id="{97A858BC-F64A-E24E-9AE1-D00348163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04" y="1854533"/>
            <a:ext cx="55499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23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uholník 2">
            <a:extLst>
              <a:ext uri="{FF2B5EF4-FFF2-40B4-BE49-F238E27FC236}">
                <a16:creationId xmlns:a16="http://schemas.microsoft.com/office/drawing/2014/main" id="{E5D538C3-4589-7C4A-B37A-5F51FE31BFD4}"/>
              </a:ext>
            </a:extLst>
          </p:cNvPr>
          <p:cNvSpPr/>
          <p:nvPr/>
        </p:nvSpPr>
        <p:spPr>
          <a:xfrm>
            <a:off x="717194" y="6221464"/>
            <a:ext cx="9220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600" dirty="0">
                <a:latin typeface="Courier" pitchFamily="2" charset="0"/>
                <a:hlinkClick r:id="rId2"/>
              </a:rPr>
              <a:t>https://github.com/zhixuhao/unet/blob/master/model.py</a:t>
            </a:r>
            <a:endParaRPr lang="sk-SK" sz="1600" dirty="0">
              <a:latin typeface="Courier" pitchFamily="2" charset="0"/>
            </a:endParaRP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B28AB5A0-156E-784B-B681-30491F3983C0}"/>
              </a:ext>
            </a:extLst>
          </p:cNvPr>
          <p:cNvSpPr txBox="1"/>
          <p:nvPr/>
        </p:nvSpPr>
        <p:spPr>
          <a:xfrm>
            <a:off x="4178300" y="5667465"/>
            <a:ext cx="309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Total parameters: 7 857 857</a:t>
            </a:r>
          </a:p>
          <a:p>
            <a:endParaRPr lang="sk-SK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738DD427-B5A1-AF45-81D1-39FA110A2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803" y="764690"/>
            <a:ext cx="7524394" cy="4625776"/>
          </a:xfrm>
          <a:prstGeom prst="rect">
            <a:avLst/>
          </a:prstGeom>
        </p:spPr>
      </p:pic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E1603041-6DE5-9D47-8F0F-A0B9309C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3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>
            <a:extLst>
              <a:ext uri="{FF2B5EF4-FFF2-40B4-BE49-F238E27FC236}">
                <a16:creationId xmlns:a16="http://schemas.microsoft.com/office/drawing/2014/main" id="{2611350F-E246-4F4F-AE93-F75398EA3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1253202"/>
            <a:ext cx="5207000" cy="4061460"/>
          </a:xfrm>
          <a:prstGeom prst="rect">
            <a:avLst/>
          </a:prstGeom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76C6274B-6647-F543-A342-1842A68A6C9B}"/>
              </a:ext>
            </a:extLst>
          </p:cNvPr>
          <p:cNvSpPr txBox="1"/>
          <p:nvPr/>
        </p:nvSpPr>
        <p:spPr>
          <a:xfrm>
            <a:off x="69851" y="1003300"/>
            <a:ext cx="640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3600" b="1" dirty="0">
                <a:latin typeface="+mj-lt"/>
              </a:rPr>
              <a:t>INTERSECTION </a:t>
            </a:r>
          </a:p>
          <a:p>
            <a:pPr algn="ctr"/>
            <a:r>
              <a:rPr lang="sk-SK" sz="3600" b="1" dirty="0">
                <a:latin typeface="+mj-lt"/>
              </a:rPr>
              <a:t>OVER UNION (</a:t>
            </a:r>
            <a:r>
              <a:rPr lang="sk-SK" sz="3600" b="1" dirty="0" err="1">
                <a:latin typeface="+mj-lt"/>
              </a:rPr>
              <a:t>IoU</a:t>
            </a:r>
            <a:r>
              <a:rPr lang="sk-SK" sz="3600" b="1" dirty="0">
                <a:latin typeface="+mj-lt"/>
              </a:rPr>
              <a:t> </a:t>
            </a:r>
            <a:r>
              <a:rPr lang="sk-SK" sz="3600" b="1" dirty="0" err="1">
                <a:latin typeface="+mj-lt"/>
              </a:rPr>
              <a:t>metrics</a:t>
            </a:r>
            <a:r>
              <a:rPr lang="sk-SK" sz="3600" b="1" dirty="0">
                <a:latin typeface="+mj-lt"/>
              </a:rPr>
              <a:t>)</a:t>
            </a:r>
          </a:p>
          <a:p>
            <a:pPr algn="ctr"/>
            <a:endParaRPr lang="sk-SK" sz="4800" b="1" dirty="0">
              <a:latin typeface="+mj-lt"/>
            </a:endParaRP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ED0A87C4-ED02-0440-8319-A4534B902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8" y="3625572"/>
            <a:ext cx="5393052" cy="2229128"/>
          </a:xfrm>
          <a:prstGeom prst="rect">
            <a:avLst/>
          </a:prstGeom>
        </p:spPr>
      </p:pic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719F7553-1489-6A4E-A3A2-F84E13CA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9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364B9A6C-CE80-6546-BAF6-E4F44F6A3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077" y="1079500"/>
            <a:ext cx="8731880" cy="4774575"/>
          </a:xfrm>
          <a:prstGeom prst="rect">
            <a:avLst/>
          </a:prstGeom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76C6274B-6647-F543-A342-1842A68A6C9B}"/>
              </a:ext>
            </a:extLst>
          </p:cNvPr>
          <p:cNvSpPr txBox="1"/>
          <p:nvPr/>
        </p:nvSpPr>
        <p:spPr>
          <a:xfrm>
            <a:off x="736600" y="1079500"/>
            <a:ext cx="9258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4000" b="1" dirty="0">
                <a:latin typeface="+mj-lt"/>
              </a:rPr>
              <a:t>DICE COEFFICIENT (F1 SCORE)</a:t>
            </a:r>
          </a:p>
          <a:p>
            <a:endParaRPr lang="sk-SK" sz="4800" b="1" dirty="0">
              <a:latin typeface="+mj-lt"/>
            </a:endParaRPr>
          </a:p>
        </p:txBody>
      </p:sp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804EA96B-91E5-284B-9256-C016CBC15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46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brázok 8" descr="Obrázok, na ktorom je text&#10;&#10;Automaticky generovaný popis">
            <a:extLst>
              <a:ext uri="{FF2B5EF4-FFF2-40B4-BE49-F238E27FC236}">
                <a16:creationId xmlns:a16="http://schemas.microsoft.com/office/drawing/2014/main" id="{F23B1B53-7011-A346-B4E5-B39482BC5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34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A3D4282-8ABE-6541-B382-0C505852A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ctr"/>
            <a:r>
              <a:rPr lang="sk-SK" sz="6600" b="1" dirty="0">
                <a:solidFill>
                  <a:srgbClr val="FFFFFF"/>
                </a:solidFill>
              </a:rPr>
              <a:t>End of part II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A2425BA-CEBB-6841-A0B5-930ABDB57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9537" y="1516855"/>
            <a:ext cx="2902872" cy="3824289"/>
          </a:xfrm>
        </p:spPr>
        <p:txBody>
          <a:bodyPr anchor="ctr">
            <a:normAutofit/>
          </a:bodyPr>
          <a:lstStyle/>
          <a:p>
            <a:r>
              <a:rPr lang="sk-SK" sz="3600" dirty="0">
                <a:solidFill>
                  <a:srgbClr val="FFFFFF"/>
                </a:solidFill>
                <a:latin typeface="+mj-lt"/>
              </a:rPr>
              <a:t>QUESTIONS ?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utoShape 2" descr="SPACE::LAB">
            <a:extLst>
              <a:ext uri="{FF2B5EF4-FFF2-40B4-BE49-F238E27FC236}">
                <a16:creationId xmlns:a16="http://schemas.microsoft.com/office/drawing/2014/main" id="{27A3D1F4-9CC6-2E41-B63A-CA448B8C3A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31300" y="289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4D14703-B7F2-BA48-B762-F3EA53F9B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52" y="264020"/>
            <a:ext cx="2982618" cy="44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10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ok 1" descr="Obrázok, na ktorom je text, stena, vnútri, počítač&#10;&#10;Automaticky generovaný popis">
            <a:extLst>
              <a:ext uri="{FF2B5EF4-FFF2-40B4-BE49-F238E27FC236}">
                <a16:creationId xmlns:a16="http://schemas.microsoft.com/office/drawing/2014/main" id="{E8B65934-19E5-2A48-A8CE-C43179316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77" y="876013"/>
            <a:ext cx="3754393" cy="5105974"/>
          </a:xfrm>
          <a:prstGeom prst="rect">
            <a:avLst/>
          </a:prstGeom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31A602B0-DE36-5745-B102-89140BD69346}"/>
              </a:ext>
            </a:extLst>
          </p:cNvPr>
          <p:cNvSpPr txBox="1"/>
          <p:nvPr/>
        </p:nvSpPr>
        <p:spPr>
          <a:xfrm>
            <a:off x="6215448" y="988541"/>
            <a:ext cx="3929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4400" b="1" dirty="0">
                <a:latin typeface="+mj-lt"/>
              </a:rPr>
              <a:t>IBM </a:t>
            </a:r>
            <a:r>
              <a:rPr lang="sk-SK" sz="4400" b="1" dirty="0" err="1">
                <a:latin typeface="+mj-lt"/>
              </a:rPr>
              <a:t>Deep</a:t>
            </a:r>
            <a:r>
              <a:rPr lang="sk-SK" sz="4400" b="1" dirty="0">
                <a:latin typeface="+mj-lt"/>
              </a:rPr>
              <a:t> </a:t>
            </a:r>
            <a:r>
              <a:rPr lang="sk-SK" sz="4400" b="1" dirty="0" err="1">
                <a:latin typeface="+mj-lt"/>
              </a:rPr>
              <a:t>Blue</a:t>
            </a:r>
            <a:endParaRPr lang="sk-SK" sz="4400" b="1" dirty="0">
              <a:latin typeface="+mj-lt"/>
            </a:endParaRP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CBA7243F-2395-8C4F-AE8B-3209A790070A}"/>
              </a:ext>
            </a:extLst>
          </p:cNvPr>
          <p:cNvSpPr txBox="1"/>
          <p:nvPr/>
        </p:nvSpPr>
        <p:spPr>
          <a:xfrm>
            <a:off x="7203989" y="1878227"/>
            <a:ext cx="213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1985 - 1997 </a:t>
            </a:r>
          </a:p>
        </p:txBody>
      </p:sp>
      <p:pic>
        <p:nvPicPr>
          <p:cNvPr id="6" name="Obrázok 5" descr="Obrázok, na ktorom je text, osoba, počítač, dav&#10;&#10;Automaticky generovaný popis">
            <a:extLst>
              <a:ext uri="{FF2B5EF4-FFF2-40B4-BE49-F238E27FC236}">
                <a16:creationId xmlns:a16="http://schemas.microsoft.com/office/drawing/2014/main" id="{574A1B4A-CB1E-C04E-8085-02BFB4E98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470" y="2552099"/>
            <a:ext cx="5640756" cy="3169079"/>
          </a:xfrm>
          <a:prstGeom prst="rect">
            <a:avLst/>
          </a:prstGeom>
        </p:spPr>
      </p:pic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DE543F9D-87E5-AC4D-A8B7-DFB0DADD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9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uholník 4">
            <a:extLst>
              <a:ext uri="{FF2B5EF4-FFF2-40B4-BE49-F238E27FC236}">
                <a16:creationId xmlns:a16="http://schemas.microsoft.com/office/drawing/2014/main" id="{E3E732FB-F6FF-1D48-B5A0-9FC5850529E9}"/>
              </a:ext>
            </a:extLst>
          </p:cNvPr>
          <p:cNvSpPr/>
          <p:nvPr/>
        </p:nvSpPr>
        <p:spPr>
          <a:xfrm>
            <a:off x="1383956" y="2604270"/>
            <a:ext cx="91881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k-SK" sz="6000" b="1" cap="all" spc="30" dirty="0" err="1">
                <a:latin typeface="+mj-lt"/>
              </a:rPr>
              <a:t>machine</a:t>
            </a:r>
            <a:r>
              <a:rPr lang="sk-SK" sz="6000" b="1" cap="all" spc="30" dirty="0">
                <a:latin typeface="+mj-lt"/>
              </a:rPr>
              <a:t> </a:t>
            </a:r>
            <a:r>
              <a:rPr lang="sk-SK" sz="6000" b="1" cap="all" spc="30" dirty="0" err="1">
                <a:latin typeface="+mj-lt"/>
              </a:rPr>
              <a:t>learning</a:t>
            </a:r>
            <a:r>
              <a:rPr lang="sk-SK" sz="6000" b="1" cap="all" spc="30" dirty="0">
                <a:latin typeface="+mj-lt"/>
              </a:rPr>
              <a:t> (ML)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C55EDBBC-E134-E94E-91EA-1A05748B5F47}"/>
              </a:ext>
            </a:extLst>
          </p:cNvPr>
          <p:cNvGrpSpPr/>
          <p:nvPr/>
        </p:nvGrpSpPr>
        <p:grpSpPr>
          <a:xfrm>
            <a:off x="3172296" y="728012"/>
            <a:ext cx="5847408" cy="5401976"/>
            <a:chOff x="2752895" y="764046"/>
            <a:chExt cx="5847408" cy="5401976"/>
          </a:xfrm>
        </p:grpSpPr>
        <p:sp>
          <p:nvSpPr>
            <p:cNvPr id="7" name="Ovál 6">
              <a:extLst>
                <a:ext uri="{FF2B5EF4-FFF2-40B4-BE49-F238E27FC236}">
                  <a16:creationId xmlns:a16="http://schemas.microsoft.com/office/drawing/2014/main" id="{7D2D67E0-4A2B-F547-AA34-DDAE5E436B81}"/>
                </a:ext>
              </a:extLst>
            </p:cNvPr>
            <p:cNvSpPr/>
            <p:nvPr/>
          </p:nvSpPr>
          <p:spPr>
            <a:xfrm>
              <a:off x="2752895" y="764046"/>
              <a:ext cx="5847408" cy="5401976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k-SK" dirty="0"/>
            </a:p>
          </p:txBody>
        </p:sp>
        <p:sp>
          <p:nvSpPr>
            <p:cNvPr id="9" name="BlokTextu 8">
              <a:extLst>
                <a:ext uri="{FF2B5EF4-FFF2-40B4-BE49-F238E27FC236}">
                  <a16:creationId xmlns:a16="http://schemas.microsoft.com/office/drawing/2014/main" id="{4DAD376D-5A93-0B46-B701-C0E6AB81E4CC}"/>
                </a:ext>
              </a:extLst>
            </p:cNvPr>
            <p:cNvSpPr txBox="1"/>
            <p:nvPr/>
          </p:nvSpPr>
          <p:spPr>
            <a:xfrm>
              <a:off x="6096000" y="1278793"/>
              <a:ext cx="729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sz="2800" b="1" dirty="0"/>
                <a:t>AI</a:t>
              </a:r>
            </a:p>
          </p:txBody>
        </p:sp>
        <p:pic>
          <p:nvPicPr>
            <p:cNvPr id="11" name="Grafický objekt 10" descr="Umelá inteligencia obrys">
              <a:extLst>
                <a:ext uri="{FF2B5EF4-FFF2-40B4-BE49-F238E27FC236}">
                  <a16:creationId xmlns:a16="http://schemas.microsoft.com/office/drawing/2014/main" id="{F42DA49E-3EAD-5D4B-9957-8CFDBE59F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63609" y="1006259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Skupina 15">
            <a:extLst>
              <a:ext uri="{FF2B5EF4-FFF2-40B4-BE49-F238E27FC236}">
                <a16:creationId xmlns:a16="http://schemas.microsoft.com/office/drawing/2014/main" id="{5D081B6E-660C-4E4F-B06F-C9B0AFD53D28}"/>
              </a:ext>
            </a:extLst>
          </p:cNvPr>
          <p:cNvGrpSpPr/>
          <p:nvPr/>
        </p:nvGrpSpPr>
        <p:grpSpPr>
          <a:xfrm>
            <a:off x="3816178" y="2015189"/>
            <a:ext cx="4559643" cy="4114799"/>
            <a:chOff x="7835041" y="2374572"/>
            <a:chExt cx="4559643" cy="4114799"/>
          </a:xfrm>
        </p:grpSpPr>
        <p:sp>
          <p:nvSpPr>
            <p:cNvPr id="8" name="Ovál 7">
              <a:extLst>
                <a:ext uri="{FF2B5EF4-FFF2-40B4-BE49-F238E27FC236}">
                  <a16:creationId xmlns:a16="http://schemas.microsoft.com/office/drawing/2014/main" id="{32A9565C-A84B-5F46-8234-D939F5ABE6F3}"/>
                </a:ext>
              </a:extLst>
            </p:cNvPr>
            <p:cNvSpPr/>
            <p:nvPr/>
          </p:nvSpPr>
          <p:spPr>
            <a:xfrm>
              <a:off x="7835041" y="2374572"/>
              <a:ext cx="4559643" cy="411479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k-SK" dirty="0"/>
            </a:p>
          </p:txBody>
        </p:sp>
        <p:pic>
          <p:nvPicPr>
            <p:cNvPr id="13" name="Grafický objekt 12" descr="Jedno ozubené koliesko obrys">
              <a:extLst>
                <a:ext uri="{FF2B5EF4-FFF2-40B4-BE49-F238E27FC236}">
                  <a16:creationId xmlns:a16="http://schemas.microsoft.com/office/drawing/2014/main" id="{C67FF7CC-70A0-2949-8901-C0C630EAE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57663" y="2705533"/>
              <a:ext cx="914400" cy="914400"/>
            </a:xfrm>
            <a:prstGeom prst="rect">
              <a:avLst/>
            </a:prstGeom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D5450675-9E46-9342-A556-EF07BC3F52E6}"/>
                </a:ext>
              </a:extLst>
            </p:cNvPr>
            <p:cNvSpPr txBox="1"/>
            <p:nvPr/>
          </p:nvSpPr>
          <p:spPr>
            <a:xfrm>
              <a:off x="10572063" y="2905780"/>
              <a:ext cx="7738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sz="2800" b="1" dirty="0"/>
                <a:t>ML</a:t>
              </a:r>
            </a:p>
          </p:txBody>
        </p:sp>
      </p:grpSp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B130217D-599C-8941-842D-2D833878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0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okTextu 1">
            <a:extLst>
              <a:ext uri="{FF2B5EF4-FFF2-40B4-BE49-F238E27FC236}">
                <a16:creationId xmlns:a16="http://schemas.microsoft.com/office/drawing/2014/main" id="{016FAABC-122C-D04B-A952-9859C4C6F0D2}"/>
              </a:ext>
            </a:extLst>
          </p:cNvPr>
          <p:cNvSpPr txBox="1"/>
          <p:nvPr/>
        </p:nvSpPr>
        <p:spPr>
          <a:xfrm>
            <a:off x="3644900" y="1282700"/>
            <a:ext cx="438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5400" b="1" dirty="0">
                <a:latin typeface="+mj-lt"/>
              </a:rPr>
              <a:t>LEARNING</a:t>
            </a:r>
          </a:p>
        </p:txBody>
      </p:sp>
      <p:cxnSp>
        <p:nvCxnSpPr>
          <p:cNvPr id="4" name="Rovná spojovacia šípka 3">
            <a:extLst>
              <a:ext uri="{FF2B5EF4-FFF2-40B4-BE49-F238E27FC236}">
                <a16:creationId xmlns:a16="http://schemas.microsoft.com/office/drawing/2014/main" id="{DB2DA6CD-D01E-4446-A829-F7EE4D8C33E5}"/>
              </a:ext>
            </a:extLst>
          </p:cNvPr>
          <p:cNvCxnSpPr>
            <a:cxnSpLocks/>
          </p:cNvCxnSpPr>
          <p:nvPr/>
        </p:nvCxnSpPr>
        <p:spPr>
          <a:xfrm flipH="1">
            <a:off x="2146300" y="2206030"/>
            <a:ext cx="3060700" cy="197227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Pravouholník 8">
            <a:extLst>
              <a:ext uri="{FF2B5EF4-FFF2-40B4-BE49-F238E27FC236}">
                <a16:creationId xmlns:a16="http://schemas.microsoft.com/office/drawing/2014/main" id="{ADF29F0A-E08B-E046-B5AF-DEA1D51341AC}"/>
              </a:ext>
            </a:extLst>
          </p:cNvPr>
          <p:cNvSpPr/>
          <p:nvPr/>
        </p:nvSpPr>
        <p:spPr>
          <a:xfrm>
            <a:off x="3676650" y="4393169"/>
            <a:ext cx="3627952" cy="70788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sk-SK" sz="4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UNSUPERVISED</a:t>
            </a:r>
          </a:p>
        </p:txBody>
      </p:sp>
      <p:cxnSp>
        <p:nvCxnSpPr>
          <p:cNvPr id="13" name="Rovná spojovacia šípka 12">
            <a:extLst>
              <a:ext uri="{FF2B5EF4-FFF2-40B4-BE49-F238E27FC236}">
                <a16:creationId xmlns:a16="http://schemas.microsoft.com/office/drawing/2014/main" id="{48CB394C-DC75-C84A-9063-8FA29A289251}"/>
              </a:ext>
            </a:extLst>
          </p:cNvPr>
          <p:cNvCxnSpPr>
            <a:cxnSpLocks/>
          </p:cNvCxnSpPr>
          <p:nvPr/>
        </p:nvCxnSpPr>
        <p:spPr>
          <a:xfrm flipH="1">
            <a:off x="5781675" y="2206030"/>
            <a:ext cx="53975" cy="2086570"/>
          </a:xfrm>
          <a:prstGeom prst="straightConnector1">
            <a:avLst/>
          </a:prstGeom>
          <a:ln w="762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Pravouholník 15">
            <a:extLst>
              <a:ext uri="{FF2B5EF4-FFF2-40B4-BE49-F238E27FC236}">
                <a16:creationId xmlns:a16="http://schemas.microsoft.com/office/drawing/2014/main" id="{699205D4-A7B4-774C-A72D-2930044E138D}"/>
              </a:ext>
            </a:extLst>
          </p:cNvPr>
          <p:cNvSpPr/>
          <p:nvPr/>
        </p:nvSpPr>
        <p:spPr>
          <a:xfrm>
            <a:off x="351391" y="4393169"/>
            <a:ext cx="2988709" cy="70788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sk-SK" sz="4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SUPERVISED</a:t>
            </a:r>
          </a:p>
        </p:txBody>
      </p:sp>
      <p:sp>
        <p:nvSpPr>
          <p:cNvPr id="19" name="Pravouholník 18">
            <a:extLst>
              <a:ext uri="{FF2B5EF4-FFF2-40B4-BE49-F238E27FC236}">
                <a16:creationId xmlns:a16="http://schemas.microsoft.com/office/drawing/2014/main" id="{BDE1E88D-FBA7-5241-A56C-A0009CA9F90A}"/>
              </a:ext>
            </a:extLst>
          </p:cNvPr>
          <p:cNvSpPr/>
          <p:nvPr/>
        </p:nvSpPr>
        <p:spPr>
          <a:xfrm>
            <a:off x="7641152" y="4393169"/>
            <a:ext cx="4068209" cy="70788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sk-SK" sz="4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REINFORCEMENT</a:t>
            </a:r>
          </a:p>
        </p:txBody>
      </p:sp>
      <p:cxnSp>
        <p:nvCxnSpPr>
          <p:cNvPr id="21" name="Rovná spojovacia šípka 20">
            <a:extLst>
              <a:ext uri="{FF2B5EF4-FFF2-40B4-BE49-F238E27FC236}">
                <a16:creationId xmlns:a16="http://schemas.microsoft.com/office/drawing/2014/main" id="{09BBD954-E539-CB45-9877-9A5BCF38183F}"/>
              </a:ext>
            </a:extLst>
          </p:cNvPr>
          <p:cNvCxnSpPr>
            <a:cxnSpLocks/>
          </p:cNvCxnSpPr>
          <p:nvPr/>
        </p:nvCxnSpPr>
        <p:spPr>
          <a:xfrm>
            <a:off x="6553201" y="2206030"/>
            <a:ext cx="3122055" cy="1972270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3EE2EF42-4FF6-1B40-973E-EDFEAB6F1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7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ravouholník 6">
            <a:extLst>
              <a:ext uri="{FF2B5EF4-FFF2-40B4-BE49-F238E27FC236}">
                <a16:creationId xmlns:a16="http://schemas.microsoft.com/office/drawing/2014/main" id="{5610CE48-A88F-F44D-A7A9-925AE3CCACB4}"/>
              </a:ext>
            </a:extLst>
          </p:cNvPr>
          <p:cNvSpPr/>
          <p:nvPr/>
        </p:nvSpPr>
        <p:spPr>
          <a:xfrm>
            <a:off x="669852" y="870596"/>
            <a:ext cx="4887382" cy="3747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cap="all" spc="30" dirty="0">
                <a:latin typeface="+mj-lt"/>
                <a:ea typeface="+mj-ea"/>
                <a:cs typeface="+mj-cs"/>
              </a:rPr>
              <a:t>Supervised learning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 cap="all" spc="30" dirty="0">
                <a:latin typeface="+mj-lt"/>
                <a:ea typeface="+mj-ea"/>
                <a:cs typeface="+mj-cs"/>
              </a:rPr>
              <a:t>Classification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ázok 2">
            <a:extLst>
              <a:ext uri="{FF2B5EF4-FFF2-40B4-BE49-F238E27FC236}">
                <a16:creationId xmlns:a16="http://schemas.microsoft.com/office/drawing/2014/main" id="{C1BFE94C-79F3-A34D-AC59-9501ED22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672" y="1617515"/>
            <a:ext cx="6984228" cy="412069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0B00C0DC-4CBB-1040-9901-860CB148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44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ravouholník 6">
            <a:extLst>
              <a:ext uri="{FF2B5EF4-FFF2-40B4-BE49-F238E27FC236}">
                <a16:creationId xmlns:a16="http://schemas.microsoft.com/office/drawing/2014/main" id="{5610CE48-A88F-F44D-A7A9-925AE3CCACB4}"/>
              </a:ext>
            </a:extLst>
          </p:cNvPr>
          <p:cNvSpPr/>
          <p:nvPr/>
        </p:nvSpPr>
        <p:spPr>
          <a:xfrm>
            <a:off x="669852" y="870596"/>
            <a:ext cx="4887382" cy="3747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cap="all" spc="30" dirty="0">
                <a:latin typeface="+mj-lt"/>
                <a:ea typeface="+mj-ea"/>
                <a:cs typeface="+mj-cs"/>
              </a:rPr>
              <a:t>Supervised learning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 cap="all" spc="30" dirty="0" err="1">
                <a:latin typeface="+mj-lt"/>
                <a:ea typeface="+mj-ea"/>
                <a:cs typeface="+mj-cs"/>
              </a:rPr>
              <a:t>regresion</a:t>
            </a:r>
            <a:endParaRPr lang="en-US" sz="2800" b="1" cap="all" spc="30" dirty="0"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ázok 5">
            <a:extLst>
              <a:ext uri="{FF2B5EF4-FFF2-40B4-BE49-F238E27FC236}">
                <a16:creationId xmlns:a16="http://schemas.microsoft.com/office/drawing/2014/main" id="{28C16C89-B7C7-1646-91FB-8D8D5D957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966" y="1229537"/>
            <a:ext cx="5456360" cy="4398926"/>
          </a:xfrm>
          <a:prstGeom prst="rect">
            <a:avLst/>
          </a:prstGeom>
        </p:spPr>
      </p:pic>
      <p:pic>
        <p:nvPicPr>
          <p:cNvPr id="4" name="Obrázok 3" descr="Obrázok, na ktorom je text&#10;&#10;Automaticky generovaný popis">
            <a:extLst>
              <a:ext uri="{FF2B5EF4-FFF2-40B4-BE49-F238E27FC236}">
                <a16:creationId xmlns:a16="http://schemas.microsoft.com/office/drawing/2014/main" id="{7B5470FC-E4CA-8E4C-B952-E062119DF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11" y="195641"/>
            <a:ext cx="10844189" cy="6099856"/>
          </a:xfrm>
          <a:prstGeom prst="rect">
            <a:avLst/>
          </a:prstGeom>
        </p:spPr>
      </p:pic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CDDE8190-C97B-7B46-BCA1-C04C2304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4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D3397"/>
      </a:accent1>
      <a:accent2>
        <a:srgbClr val="CA21CB"/>
      </a:accent2>
      <a:accent3>
        <a:srgbClr val="9533DD"/>
      </a:accent3>
      <a:accent4>
        <a:srgbClr val="4A31CF"/>
      </a:accent4>
      <a:accent5>
        <a:srgbClr val="335FDD"/>
      </a:accent5>
      <a:accent6>
        <a:srgbClr val="2194CB"/>
      </a:accent6>
      <a:hlink>
        <a:srgbClr val="3F4B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21297</TotalTime>
  <Words>387</Words>
  <Application>Microsoft Macintosh PowerPoint</Application>
  <PresentationFormat>Širokouhlá</PresentationFormat>
  <Paragraphs>142</Paragraphs>
  <Slides>46</Slides>
  <Notes>14</Notes>
  <HiddenSlides>0</HiddenSlides>
  <MMClips>3</MMClips>
  <ScaleCrop>false</ScaleCrop>
  <HeadingPairs>
    <vt:vector size="6" baseType="variant">
      <vt:variant>
        <vt:lpstr>Použité písma</vt:lpstr>
      </vt:variant>
      <vt:variant>
        <vt:i4>7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46</vt:i4>
      </vt:variant>
    </vt:vector>
  </HeadingPairs>
  <TitlesOfParts>
    <vt:vector size="54" baseType="lpstr">
      <vt:lpstr>Arial</vt:lpstr>
      <vt:lpstr>Avenir Book</vt:lpstr>
      <vt:lpstr>Calibri</vt:lpstr>
      <vt:lpstr>Calisto MT</vt:lpstr>
      <vt:lpstr>Courier</vt:lpstr>
      <vt:lpstr>Univers Condensed</vt:lpstr>
      <vt:lpstr>Wingdings</vt:lpstr>
      <vt:lpstr>ChronicleVTI</vt:lpstr>
      <vt:lpstr>Deep learning </vt:lpstr>
      <vt:lpstr>artificial intelligence (AI)  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End of part I</vt:lpstr>
      <vt:lpstr>SCSS-NET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End of part 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Deep Learning?</dc:title>
  <dc:creator>Viera Maslej Krešňáková</dc:creator>
  <cp:lastModifiedBy>Viera Maslej Krešňáková</cp:lastModifiedBy>
  <cp:revision>80</cp:revision>
  <dcterms:created xsi:type="dcterms:W3CDTF">2021-08-11T15:52:45Z</dcterms:created>
  <dcterms:modified xsi:type="dcterms:W3CDTF">2021-08-26T16:21:35Z</dcterms:modified>
</cp:coreProperties>
</file>